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71" r:id="rId5"/>
    <p:sldId id="287" r:id="rId6"/>
    <p:sldId id="288" r:id="rId7"/>
    <p:sldId id="265" r:id="rId8"/>
    <p:sldId id="289" r:id="rId9"/>
    <p:sldId id="272" r:id="rId10"/>
    <p:sldId id="273" r:id="rId11"/>
    <p:sldId id="270" r:id="rId12"/>
    <p:sldId id="275" r:id="rId13"/>
    <p:sldId id="269" r:id="rId14"/>
    <p:sldId id="291" r:id="rId15"/>
    <p:sldId id="292" r:id="rId16"/>
    <p:sldId id="293" r:id="rId17"/>
    <p:sldId id="294" r:id="rId18"/>
    <p:sldId id="295" r:id="rId19"/>
    <p:sldId id="279" r:id="rId20"/>
    <p:sldId id="282" r:id="rId21"/>
    <p:sldId id="280" r:id="rId22"/>
    <p:sldId id="281" r:id="rId23"/>
    <p:sldId id="266" r:id="rId24"/>
    <p:sldId id="283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1D"/>
    <a:srgbClr val="DDDDDD"/>
    <a:srgbClr val="FF66FF"/>
    <a:srgbClr val="FA06A3"/>
    <a:srgbClr val="E6E6E6"/>
    <a:srgbClr val="CD0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9C9EB5-1419-4F98-A522-547D5EF7A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CDBFB-E950-4A00-A84E-166985534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06A09F-A219-4B52-A5E5-656EAECD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C521C-8650-422E-962A-D86E2C5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F237B4-AF31-4FF5-AFD2-BAE016DA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16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CBCB44-B824-44F7-AB30-3D3EEFEE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3DF64A6-F26A-406D-82C1-57F07AC34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FF0494-2FE4-4EF4-A8D4-508119F0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371C1F9-1920-447E-8EDD-23CCA147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37413D-9BF9-44D3-80E5-9F3900CC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35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5DD616F-5558-4069-8D40-7EC325E70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A467CA-70A6-412B-846F-377B3263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4617F0-EF77-493C-82AB-4C8C5752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9CA690-C521-4F10-8C6A-62B3B797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4B26D7F-893C-4113-AE33-3F1F1CC4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89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2F9579-1FB4-479C-BCF8-A4AF47B6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99AAC1-4C6C-4E5F-A718-A2BE99B90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CC2C6E8-CE57-4247-B733-D28ED433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B9EB59-D994-444E-A4B0-155249E1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E35660-FF11-439F-9CC6-AB86D152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10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979C33-2634-45DB-8175-00178A4D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98E8BA5-BF40-4EB4-BA05-62CEB5F9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99FF7E-2D53-478E-8C56-55BFBB32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8AAF06-F1BC-4D63-B599-6BA00F4D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7C2672-1F44-4FD9-87C9-D5CBD21B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25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30722C-469D-447F-AF2B-3FA12F52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00BA9B-20D0-4086-A1EB-F959F24EA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D3F78CC-7799-4F43-AA2B-BD50B05D9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7B2BCE1-31E7-41E1-A8BB-61501E8F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CA33EA4-F4CD-4BBD-BFCA-3214C2F2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1D48CA2-99F4-46E3-9E33-0237182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734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DD408C-732F-4B33-A43B-4AC4247B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748C173-640E-45FC-8739-7C59E9D90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5B8D030-4D28-42AC-A3DF-3CCF71DCC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90B9AF-0F37-440D-9391-282043DC2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A880742-2DE9-4B2E-BC5C-71A742855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DE981C3-E03E-4A91-AA7B-7DC4C2DA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41576C9-B8BF-499A-A502-ED407BC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A398809-F8FB-444D-9FE9-7C542673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14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455289-3B9C-4042-920D-FC1EACF1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0321CEE-764B-4575-99B8-7C6DDB5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D8DC0CE-B758-4B66-9296-3039FC24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BC34B8E-3F0E-49FA-AA28-657C8646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999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D239900-AFBC-40B2-8A1C-2CF73F58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D82A1CC-B81D-4730-A5F8-74CAF06B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892961-A210-4BFA-B67B-F02F1C7E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74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845B51-954A-4919-B7D0-D4685570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61FDA9-2226-47A2-80AD-AE3DA14C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E2968A-AECA-45CB-83CB-F7B19B980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394E4D-B403-45A3-920D-21A9D669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6B80DA-12A9-4448-B960-3AD6F72E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8E3635-7F78-42FC-8890-0BE82746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53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4C7164-C149-45E4-A19C-A438CCD1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A7BF3A4-BE2C-4CCE-9844-A155CFCD5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4650BF0-CA6E-468C-9EC3-71F521CEA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255871-06DC-4B35-ABA5-987F0A0C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3BA63A9-29AA-4D51-B1EE-0E8E5812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F29830-B549-45EB-9884-F98BC857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29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5C188AB-FEEC-4504-A6B4-6F999293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7DE9ED-0100-4795-B6ED-71D03EBA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0A7615-48A6-4C73-AE58-9B2BEF7D7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DA228-D300-43F8-91E9-AFB182A42FED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C62E5A-07A5-4766-9075-E00722F5E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387816-0BB2-4C92-8EEF-DD9B29822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4C3B-AE44-4B29-9A56-F457AD1571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4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&#51320;&#50629;&#51089;&#54408;_&#44608;&#51652;&#54620;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317D"/>
            </a:gs>
            <a:gs pos="100000">
              <a:srgbClr val="002060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그림 4" descr="트럭이(가) 표시된 사진&#10;&#10;자동 생성된 설명">
            <a:extLst>
              <a:ext uri="{FF2B5EF4-FFF2-40B4-BE49-F238E27FC236}">
                <a16:creationId xmlns:a16="http://schemas.microsoft.com/office/drawing/2014/main" id="{F8300A83-F4A1-4F18-A406-AE0C1414A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25279" b="17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1DAFE5F-A3FF-4421-995B-FF5E2483D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826175"/>
            <a:ext cx="4023359" cy="1734271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icrosoft Sans Serif" panose="020B0604020202020204" pitchFamily="34" charset="0"/>
              </a:rPr>
              <a:t>INTERACTIVE   </a:t>
            </a:r>
          </a:p>
          <a:p>
            <a:pPr algn="l"/>
            <a:r>
              <a:rPr lang="en-US" altLang="ko-K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icrosoft Sans Serif" panose="020B0604020202020204" pitchFamily="34" charset="0"/>
              </a:rPr>
              <a:t>SPEED GAME</a:t>
            </a:r>
            <a:endParaRPr lang="ko-KR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Microsoft Sans Serif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B6D462C-DFCD-4467-803F-001402D0657F}"/>
              </a:ext>
            </a:extLst>
          </p:cNvPr>
          <p:cNvSpPr/>
          <p:nvPr/>
        </p:nvSpPr>
        <p:spPr>
          <a:xfrm>
            <a:off x="271625" y="468783"/>
            <a:ext cx="1306285" cy="46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DD008-7497-47AC-90AA-8C7CF1E8136C}"/>
              </a:ext>
            </a:extLst>
          </p:cNvPr>
          <p:cNvSpPr txBox="1"/>
          <p:nvPr/>
        </p:nvSpPr>
        <p:spPr>
          <a:xfrm>
            <a:off x="424176" y="2977255"/>
            <a:ext cx="6894286" cy="1569660"/>
          </a:xfrm>
          <a:prstGeom prst="rect">
            <a:avLst/>
          </a:prstGeom>
          <a:noFill/>
          <a:effectLst>
            <a:outerShdw blurRad="114300" dist="38100" dir="2700000" sx="109000" sy="109000" algn="tl" rotWithShape="0">
              <a:prstClr val="black">
                <a:alpha val="37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ko-KR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icrosoft Sans Serif" panose="020B0604020202020204" pitchFamily="34" charset="0"/>
              </a:rPr>
              <a:t>DON</a:t>
            </a:r>
            <a:r>
              <a:rPr lang="en-US" altLang="ko-KR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Microsoft Sans Serif" panose="020B0604020202020204" pitchFamily="34" charset="0"/>
                <a:cs typeface="Aldhabi" panose="020B0604020202020204" pitchFamily="2" charset="-78"/>
              </a:rPr>
              <a:t>’</a:t>
            </a:r>
            <a:r>
              <a:rPr lang="en-US" altLang="ko-KR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icrosoft Sans Serif" panose="020B0604020202020204" pitchFamily="34" charset="0"/>
              </a:rPr>
              <a:t>T</a:t>
            </a:r>
          </a:p>
          <a:p>
            <a:r>
              <a:rPr lang="en-US" altLang="ko-KR" sz="48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icrosoft Sans Serif" panose="020B0604020202020204" pitchFamily="34" charset="0"/>
              </a:rPr>
              <a:t>BRAKE</a:t>
            </a:r>
            <a:endParaRPr lang="ko-KR" alt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35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4" descr="게임, 농구, 담장이(가) 표시된 사진&#10;&#10;자동 생성된 설명">
            <a:extLst>
              <a:ext uri="{FF2B5EF4-FFF2-40B4-BE49-F238E27FC236}">
                <a16:creationId xmlns:a16="http://schemas.microsoft.com/office/drawing/2014/main" id="{031EB4D9-3D75-4CA5-8BA7-1B7C35AF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t="6593" r="26075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C03CD035-B514-495B-9E45-5B2584A14426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79ACFA2-A7DA-4992-9607-FD4EEDD6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개발정보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79CF74-12FA-4354-A44C-C5CEEA0AA58C}"/>
              </a:ext>
            </a:extLst>
          </p:cNvPr>
          <p:cNvSpPr txBox="1"/>
          <p:nvPr/>
        </p:nvSpPr>
        <p:spPr>
          <a:xfrm>
            <a:off x="371094" y="282523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o-KR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프로젝트 기간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2020.04 ~ 06</a:t>
            </a:r>
          </a:p>
          <a:p>
            <a:pPr lvl="0"/>
            <a:endParaRPr lang="en-US" altLang="ko-K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대상 플랫폼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PC</a:t>
            </a:r>
          </a:p>
          <a:p>
            <a:endParaRPr lang="en-US" altLang="ko-K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개발 툴 및 언어 </a:t>
            </a:r>
            <a:r>
              <a:rPr lang="en-US" altLang="ko-K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Unity3D 2019.3, C#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02DDA7BB-AD66-41F9-AE71-5F7B75ACB6C8}"/>
              </a:ext>
            </a:extLst>
          </p:cNvPr>
          <p:cNvSpPr/>
          <p:nvPr/>
        </p:nvSpPr>
        <p:spPr>
          <a:xfrm>
            <a:off x="271625" y="468783"/>
            <a:ext cx="1306285" cy="46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918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그림 98">
            <a:extLst>
              <a:ext uri="{FF2B5EF4-FFF2-40B4-BE49-F238E27FC236}">
                <a16:creationId xmlns:a16="http://schemas.microsoft.com/office/drawing/2014/main" id="{541C427E-A6B6-458C-9CC3-6897A50B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3F6DAAB0-9173-41AC-9BF7-19F777D72B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701"/>
            <a:ext cx="12260230" cy="346652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679ACFA2-A7DA-4992-9607-FD4EEDD6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815" y="479638"/>
            <a:ext cx="1376363" cy="1325563"/>
          </a:xfrm>
        </p:spPr>
        <p:txBody>
          <a:bodyPr/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계획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AEC106-EE92-47BF-BCCC-3AA06D90EC2C}"/>
              </a:ext>
            </a:extLst>
          </p:cNvPr>
          <p:cNvSpPr txBox="1"/>
          <p:nvPr/>
        </p:nvSpPr>
        <p:spPr>
          <a:xfrm>
            <a:off x="4122537" y="2447226"/>
            <a:ext cx="3946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메뉴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B8CABD-0295-47AD-ACB6-BB47F8CBC78A}"/>
              </a:ext>
            </a:extLst>
          </p:cNvPr>
          <p:cNvSpPr txBox="1"/>
          <p:nvPr/>
        </p:nvSpPr>
        <p:spPr>
          <a:xfrm>
            <a:off x="3681413" y="3523766"/>
            <a:ext cx="4829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게임관리자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71C456-E41B-4D47-A74C-1267A5A0116C}"/>
              </a:ext>
            </a:extLst>
          </p:cNvPr>
          <p:cNvSpPr txBox="1"/>
          <p:nvPr/>
        </p:nvSpPr>
        <p:spPr>
          <a:xfrm>
            <a:off x="8563107" y="2471985"/>
            <a:ext cx="2675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맵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2AA3B3-4C69-44B3-B46E-2D7A495D31B2}"/>
              </a:ext>
            </a:extLst>
          </p:cNvPr>
          <p:cNvSpPr txBox="1"/>
          <p:nvPr/>
        </p:nvSpPr>
        <p:spPr>
          <a:xfrm>
            <a:off x="8790187" y="3542373"/>
            <a:ext cx="222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차량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0DAF2DC-9C91-4397-83F2-B0A9061F6B0B}"/>
              </a:ext>
            </a:extLst>
          </p:cNvPr>
          <p:cNvSpPr txBox="1"/>
          <p:nvPr/>
        </p:nvSpPr>
        <p:spPr>
          <a:xfrm>
            <a:off x="1128853" y="2471058"/>
            <a:ext cx="222170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ko-KR" sz="3600" dirty="0">
                <a:solidFill>
                  <a:schemeClr val="bg1"/>
                </a:solidFill>
              </a:rPr>
              <a:t>UI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altLang="ko-KR" sz="1600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FE1B2F-D407-42AF-8664-91CEB52EA4A0}"/>
              </a:ext>
            </a:extLst>
          </p:cNvPr>
          <p:cNvSpPr txBox="1"/>
          <p:nvPr/>
        </p:nvSpPr>
        <p:spPr>
          <a:xfrm>
            <a:off x="1128853" y="3542373"/>
            <a:ext cx="222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입력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97095C-387E-4541-A6E6-9CF3826C6752}"/>
              </a:ext>
            </a:extLst>
          </p:cNvPr>
          <p:cNvSpPr txBox="1"/>
          <p:nvPr/>
        </p:nvSpPr>
        <p:spPr>
          <a:xfrm>
            <a:off x="8822620" y="4609833"/>
            <a:ext cx="222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모드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0AAABA-FDCF-4340-BF9E-D2AC87FA527E}"/>
              </a:ext>
            </a:extLst>
          </p:cNvPr>
          <p:cNvSpPr txBox="1"/>
          <p:nvPr/>
        </p:nvSpPr>
        <p:spPr>
          <a:xfrm>
            <a:off x="4985150" y="4551984"/>
            <a:ext cx="222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봇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E99AB16-65EF-4293-942A-67C8DC47CB35}"/>
              </a:ext>
            </a:extLst>
          </p:cNvPr>
          <p:cNvSpPr txBox="1"/>
          <p:nvPr/>
        </p:nvSpPr>
        <p:spPr>
          <a:xfrm>
            <a:off x="1128853" y="4610989"/>
            <a:ext cx="2221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o-KR" altLang="en-US" sz="3600" dirty="0">
                <a:solidFill>
                  <a:schemeClr val="bg1"/>
                </a:solidFill>
              </a:rPr>
              <a:t>플레이어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103" name="직선 연결선 102">
            <a:extLst>
              <a:ext uri="{FF2B5EF4-FFF2-40B4-BE49-F238E27FC236}">
                <a16:creationId xmlns:a16="http://schemas.microsoft.com/office/drawing/2014/main" id="{6CCBEA6C-47A1-4D6B-8410-1344708E5580}"/>
              </a:ext>
            </a:extLst>
          </p:cNvPr>
          <p:cNvCxnSpPr/>
          <p:nvPr/>
        </p:nvCxnSpPr>
        <p:spPr>
          <a:xfrm>
            <a:off x="4048125" y="2628900"/>
            <a:ext cx="0" cy="2626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>
            <a:extLst>
              <a:ext uri="{FF2B5EF4-FFF2-40B4-BE49-F238E27FC236}">
                <a16:creationId xmlns:a16="http://schemas.microsoft.com/office/drawing/2014/main" id="{00FB6D9E-48B6-43BB-9DC8-F5B83C06FB23}"/>
              </a:ext>
            </a:extLst>
          </p:cNvPr>
          <p:cNvCxnSpPr>
            <a:cxnSpLocks/>
          </p:cNvCxnSpPr>
          <p:nvPr/>
        </p:nvCxnSpPr>
        <p:spPr>
          <a:xfrm>
            <a:off x="8248650" y="2628900"/>
            <a:ext cx="0" cy="262633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64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A87EC8F-6581-476A-9976-A71FD5C0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계획 추가 및 변경 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601D9E-9469-4406-B67F-13FCB844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1251" y="4838261"/>
            <a:ext cx="3460173" cy="14730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옵션</a:t>
            </a:r>
            <a:endParaRPr lang="en-US" altLang="ko-KR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ko-KR" altLang="en-US" sz="1800" dirty="0">
                <a:solidFill>
                  <a:srgbClr val="FFFFFF"/>
                </a:solidFill>
              </a:rPr>
              <a:t>입력 장치 선택</a:t>
            </a:r>
            <a:r>
              <a:rPr lang="en-US" altLang="ko-KR" sz="1800" dirty="0">
                <a:solidFill>
                  <a:srgbClr val="FFFFFF"/>
                </a:solidFill>
              </a:rPr>
              <a:t>, </a:t>
            </a:r>
            <a:r>
              <a:rPr lang="ko-KR" altLang="en-US" sz="1800" dirty="0">
                <a:solidFill>
                  <a:srgbClr val="FFFFFF"/>
                </a:solidFill>
              </a:rPr>
              <a:t>키 가이드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3CBD221-54E0-4F1C-B091-978FE9C54FE5}"/>
              </a:ext>
            </a:extLst>
          </p:cNvPr>
          <p:cNvSpPr/>
          <p:nvPr/>
        </p:nvSpPr>
        <p:spPr>
          <a:xfrm>
            <a:off x="909202" y="2190098"/>
            <a:ext cx="2567423" cy="256742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10E70219-CB8A-4282-B253-07A4EA92C857}"/>
              </a:ext>
            </a:extLst>
          </p:cNvPr>
          <p:cNvSpPr/>
          <p:nvPr/>
        </p:nvSpPr>
        <p:spPr>
          <a:xfrm>
            <a:off x="4674176" y="2190097"/>
            <a:ext cx="2567423" cy="256742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BD29B7F-B74C-47C0-AE83-3EB18FCF06A8}"/>
              </a:ext>
            </a:extLst>
          </p:cNvPr>
          <p:cNvSpPr/>
          <p:nvPr/>
        </p:nvSpPr>
        <p:spPr>
          <a:xfrm>
            <a:off x="8387627" y="2190096"/>
            <a:ext cx="2567423" cy="256742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3BEB3-4C32-4CC7-AED9-BA5AAD7E7956}"/>
              </a:ext>
            </a:extLst>
          </p:cNvPr>
          <p:cNvSpPr txBox="1"/>
          <p:nvPr/>
        </p:nvSpPr>
        <p:spPr>
          <a:xfrm>
            <a:off x="-952500" y="48382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맵</a:t>
            </a:r>
            <a:r>
              <a:rPr lang="ko-KR" altLang="en-US" sz="1800" dirty="0">
                <a:solidFill>
                  <a:srgbClr val="FFFFFF"/>
                </a:solidFill>
              </a:rPr>
              <a:t> </a:t>
            </a:r>
            <a:endParaRPr lang="en-US" altLang="ko-KR" sz="1800" dirty="0">
              <a:solidFill>
                <a:srgbClr val="FFFFFF"/>
              </a:solidFill>
            </a:endParaRPr>
          </a:p>
          <a:p>
            <a:pPr algn="ctr"/>
            <a:r>
              <a:rPr lang="ko-KR" altLang="en-US" sz="1800" dirty="0" err="1">
                <a:solidFill>
                  <a:srgbClr val="FFFFFF"/>
                </a:solidFill>
              </a:rPr>
              <a:t>야간맵</a:t>
            </a:r>
            <a:r>
              <a:rPr lang="ko-KR" altLang="en-US" sz="1800" dirty="0">
                <a:solidFill>
                  <a:srgbClr val="FFFFFF"/>
                </a:solidFill>
              </a:rPr>
              <a:t> 추가</a:t>
            </a:r>
            <a:endParaRPr lang="en-US" altLang="ko-KR" sz="18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803965-C883-46D8-9CA4-DCB6AC76F589}"/>
              </a:ext>
            </a:extLst>
          </p:cNvPr>
          <p:cNvSpPr txBox="1"/>
          <p:nvPr/>
        </p:nvSpPr>
        <p:spPr>
          <a:xfrm>
            <a:off x="2607252" y="4869041"/>
            <a:ext cx="65722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차량</a:t>
            </a:r>
            <a:r>
              <a:rPr lang="ko-KR" altLang="en-US" sz="3200" b="1" dirty="0">
                <a:solidFill>
                  <a:srgbClr val="FFFFFF"/>
                </a:solidFill>
              </a:rPr>
              <a:t> </a:t>
            </a:r>
            <a:endParaRPr lang="en-US" altLang="ko-KR" sz="3200" b="1" dirty="0">
              <a:solidFill>
                <a:srgbClr val="FFFFFF"/>
              </a:solidFill>
            </a:endParaRPr>
          </a:p>
          <a:p>
            <a:pPr algn="ctr"/>
            <a:r>
              <a:rPr lang="ko-KR" altLang="en-US" sz="1800" dirty="0">
                <a:solidFill>
                  <a:srgbClr val="FFFFFF"/>
                </a:solidFill>
              </a:rPr>
              <a:t>라이트</a:t>
            </a:r>
            <a:r>
              <a:rPr lang="en-US" altLang="ko-KR" sz="1800" dirty="0">
                <a:solidFill>
                  <a:srgbClr val="FFFFFF"/>
                </a:solidFill>
              </a:rPr>
              <a:t>, </a:t>
            </a:r>
            <a:r>
              <a:rPr lang="ko-KR" altLang="en-US" sz="1800" dirty="0">
                <a:solidFill>
                  <a:srgbClr val="FFFFFF"/>
                </a:solidFill>
              </a:rPr>
              <a:t>부스터</a:t>
            </a:r>
            <a:endParaRPr lang="en-US" altLang="ko-KR" sz="1800" dirty="0">
              <a:solidFill>
                <a:srgbClr val="FFFFFF"/>
              </a:solidFill>
            </a:endParaRPr>
          </a:p>
        </p:txBody>
      </p:sp>
      <p:pic>
        <p:nvPicPr>
          <p:cNvPr id="27" name="그림 26" descr="사과, 비행이(가) 표시된 사진&#10;&#10;자동 생성된 설명">
            <a:extLst>
              <a:ext uri="{FF2B5EF4-FFF2-40B4-BE49-F238E27FC236}">
                <a16:creationId xmlns:a16="http://schemas.microsoft.com/office/drawing/2014/main" id="{81730228-5345-4C7C-B5BC-A9FB32F11B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80" y="2521307"/>
            <a:ext cx="1430866" cy="1904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4A09F92-0358-4E14-87E7-666EA7C380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9" y="2658331"/>
            <a:ext cx="1977616" cy="1630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175A6B16-DBE5-4536-8123-5CB4D1C13B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94" y="2379909"/>
            <a:ext cx="2003926" cy="2098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5855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>
            <a:extLst>
              <a:ext uri="{FF2B5EF4-FFF2-40B4-BE49-F238E27FC236}">
                <a16:creationId xmlns:a16="http://schemas.microsoft.com/office/drawing/2014/main" id="{AA742E8C-18FA-4E7F-B505-6FCBE7E603AE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3089B91-7855-45AC-AE61-E2338F7B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58081"/>
            <a:ext cx="8324850" cy="4351338"/>
          </a:xfrm>
        </p:spPr>
        <p:txBody>
          <a:bodyPr>
            <a:norm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AI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AISelection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PathBehaviour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CarEngine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CarWheel</a:t>
            </a:r>
            <a:endParaRPr lang="en-US" altLang="ko-KR" sz="1600" kern="0" spc="0" dirty="0">
              <a:solidFill>
                <a:srgbClr val="000000"/>
              </a:solidFill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Menu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ClearMng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LoginManager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Menu2Mng,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MenuEffect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MenuMng</a:t>
            </a:r>
            <a:endParaRPr lang="en-US" altLang="ko-KR" sz="1600" kern="0" dirty="0">
              <a:solidFill>
                <a:srgbClr val="000000"/>
              </a:solidFill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Option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AudioMng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OptionMng</a:t>
            </a:r>
            <a:endParaRPr lang="en-US" altLang="ko-KR" sz="1600" kern="0" spc="0" dirty="0">
              <a:solidFill>
                <a:srgbClr val="000000"/>
              </a:solidFill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Car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AntiRollBar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ameraController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CarAudio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CarController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 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dirty="0">
                <a:solidFill>
                  <a:srgbClr val="000000"/>
                </a:solidFill>
                <a:latin typeface="함초롬바탕" panose="02030504000101010101" pitchFamily="18" charset="-127"/>
              </a:rPr>
              <a:t>         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CarSelection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InputManager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LightingManager</a:t>
            </a:r>
            <a:endParaRPr lang="en-US" altLang="ko-KR" sz="1600" kern="0" spc="0" dirty="0">
              <a:solidFill>
                <a:srgbClr val="000000"/>
              </a:solidFill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Logi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 SDK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LogitechGSDK</a:t>
            </a:r>
            <a:endParaRPr lang="en-US" altLang="ko-KR" sz="1600" kern="0" spc="0" dirty="0">
              <a:solidFill>
                <a:srgbClr val="000000"/>
              </a:solidFill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GameMng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 -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RankSys</a:t>
            </a:r>
            <a:r>
              <a:rPr lang="en-US" altLang="ko-KR" sz="1600" kern="0" spc="0" dirty="0">
                <a:solidFill>
                  <a:srgbClr val="000000"/>
                </a:solidFill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latin typeface="함초롬바탕" panose="02030504000101010101" pitchFamily="18" charset="-127"/>
              </a:rPr>
              <a:t>UIManager</a:t>
            </a:r>
            <a:endParaRPr lang="en-US" altLang="ko-KR" sz="1600" kern="0" spc="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32F47-01C7-4913-A3B3-378BD32B78BE}"/>
              </a:ext>
            </a:extLst>
          </p:cNvPr>
          <p:cNvSpPr txBox="1"/>
          <p:nvPr/>
        </p:nvSpPr>
        <p:spPr>
          <a:xfrm>
            <a:off x="381000" y="37730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스크립트 구성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281B8-5A81-47B2-A366-3A75755C654E}"/>
              </a:ext>
            </a:extLst>
          </p:cNvPr>
          <p:cNvSpPr txBox="1"/>
          <p:nvPr/>
        </p:nvSpPr>
        <p:spPr>
          <a:xfrm>
            <a:off x="5791200" y="3774386"/>
            <a:ext cx="6096000" cy="2008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Terrain – </a:t>
            </a: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Unity</a:t>
            </a:r>
            <a:r>
              <a:rPr lang="ko-KR" altLang="en-U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 </a:t>
            </a: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Racing</a:t>
            </a: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 Map 1, Classical City, Green Lands</a:t>
            </a:r>
            <a:endParaRPr lang="en-US" altLang="ko-KR" sz="16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Car - Best Sport Cars 3D model 5, 14, 20</a:t>
            </a:r>
            <a:endParaRPr lang="en-US" altLang="ko-KR" sz="16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Flag - Racing Flag</a:t>
            </a:r>
            <a:endParaRPr lang="en-US" altLang="ko-KR" sz="16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Resources - </a:t>
            </a:r>
            <a:r>
              <a:rPr lang="ko-KR" altLang="en-US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이미지</a:t>
            </a: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(UI), </a:t>
            </a:r>
            <a:r>
              <a:rPr lang="ko-KR" altLang="en-US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함초롬바탕" panose="02030504000101010101" pitchFamily="18" charset="-127"/>
              </a:rPr>
              <a:t>영상</a:t>
            </a:r>
            <a:endParaRPr lang="ko-KR" altLang="en-US" sz="16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UI Animation - </a:t>
            </a:r>
            <a:r>
              <a:rPr lang="en-US" altLang="ko-KR" sz="1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M</a:t>
            </a:r>
            <a:r>
              <a:rPr lang="en-US" altLang="ko-KR" sz="1600" kern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oveImage</a:t>
            </a:r>
            <a:r>
              <a:rPr lang="en-US" altLang="ko-KR" sz="1600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, </a:t>
            </a:r>
            <a:r>
              <a:rPr lang="en-US" altLang="ko-KR" sz="1600" kern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바탕" panose="02030504000101010101" pitchFamily="18" charset="-127"/>
              </a:rPr>
              <a:t>BreaksMove</a:t>
            </a:r>
            <a:endParaRPr lang="en-US" altLang="ko-KR" sz="16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53CEC-4D67-4337-A744-E6FD10025A9D}"/>
              </a:ext>
            </a:extLst>
          </p:cNvPr>
          <p:cNvSpPr txBox="1"/>
          <p:nvPr/>
        </p:nvSpPr>
        <p:spPr>
          <a:xfrm>
            <a:off x="9486900" y="5772805"/>
            <a:ext cx="2400300" cy="942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000" b="1" kern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모델 구성 </a:t>
            </a:r>
            <a:endParaRPr lang="ko-KR" altLang="en-US" sz="4000" kern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943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E3C94-38BA-4912-9D15-7202ACE6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394" y="0"/>
            <a:ext cx="12424394" cy="69377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6D741F8-2D75-4C16-A77A-A98766D71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94" y="0"/>
            <a:ext cx="5752661" cy="6937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5DD008-7497-47AC-90AA-8C7CF1E8136C}"/>
              </a:ext>
            </a:extLst>
          </p:cNvPr>
          <p:cNvSpPr txBox="1"/>
          <p:nvPr/>
        </p:nvSpPr>
        <p:spPr>
          <a:xfrm>
            <a:off x="829423" y="2036895"/>
            <a:ext cx="3629025" cy="10983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시놉시스</a:t>
            </a:r>
            <a:endParaRPr lang="en-US" altLang="ko-K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1DAFE5F-A3FF-4421-995B-FF5E2483D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5466" y="3722710"/>
            <a:ext cx="5655733" cy="109839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atinLnBrk="0"/>
            <a:r>
              <a:rPr lang="ko-KR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미리 지정되어 있는 영상 자동 재생</a:t>
            </a:r>
            <a:endParaRPr lang="en-US" altLang="ko-K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atinLnBrk="0"/>
            <a:r>
              <a:rPr lang="ko-KR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플레이어는 키입력을 통해 </a:t>
            </a:r>
            <a:endParaRPr lang="en-US" altLang="ko-K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atinLnBrk="0"/>
            <a:r>
              <a:rPr lang="ko-KR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메뉴로 이동</a:t>
            </a:r>
            <a:endParaRPr lang="en-US" altLang="ko-K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562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E3C94-38BA-4912-9D15-7202ACE67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7080"/>
            <a:ext cx="12192000" cy="61638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6D741F8-2D75-4C16-A77A-A98766D71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1"/>
            <a:ext cx="12192000" cy="23961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5DD008-7497-47AC-90AA-8C7CF1E8136C}"/>
              </a:ext>
            </a:extLst>
          </p:cNvPr>
          <p:cNvSpPr txBox="1"/>
          <p:nvPr/>
        </p:nvSpPr>
        <p:spPr>
          <a:xfrm>
            <a:off x="-627063" y="4214465"/>
            <a:ext cx="3629025" cy="10983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메뉴</a:t>
            </a:r>
            <a:endParaRPr lang="en-US" altLang="ko-K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B8A7C3C7-2D5A-48AB-8997-6225A30A97C1}"/>
              </a:ext>
            </a:extLst>
          </p:cNvPr>
          <p:cNvSpPr txBox="1">
            <a:spLocks/>
          </p:cNvSpPr>
          <p:nvPr/>
        </p:nvSpPr>
        <p:spPr>
          <a:xfrm>
            <a:off x="342900" y="5387721"/>
            <a:ext cx="10515600" cy="1095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dirty="0"/>
              <a:t>레이스</a:t>
            </a:r>
            <a:r>
              <a:rPr lang="en-US" altLang="ko-KR" dirty="0"/>
              <a:t>, </a:t>
            </a:r>
            <a:r>
              <a:rPr lang="ko-KR" altLang="en-US" dirty="0"/>
              <a:t>차고</a:t>
            </a:r>
            <a:r>
              <a:rPr lang="en-US" altLang="ko-KR" dirty="0"/>
              <a:t>, </a:t>
            </a:r>
            <a:r>
              <a:rPr lang="ko-KR" altLang="en-US" dirty="0"/>
              <a:t>상점</a:t>
            </a:r>
            <a:r>
              <a:rPr lang="en-US" altLang="ko-KR" dirty="0"/>
              <a:t>, </a:t>
            </a:r>
            <a:r>
              <a:rPr lang="ko-KR" altLang="en-US" dirty="0"/>
              <a:t>옵션</a:t>
            </a:r>
            <a:r>
              <a:rPr lang="en-US" altLang="ko-KR" dirty="0"/>
              <a:t>, </a:t>
            </a:r>
            <a:r>
              <a:rPr lang="ko-KR" altLang="en-US" dirty="0"/>
              <a:t>종료</a:t>
            </a:r>
            <a:endParaRPr lang="en-US" altLang="ko-KR" dirty="0"/>
          </a:p>
          <a:p>
            <a:pPr algn="l"/>
            <a:r>
              <a:rPr lang="ko-KR" altLang="en-US" dirty="0"/>
              <a:t>유저의 정보를 불러오거나 저장</a:t>
            </a:r>
            <a:endParaRPr lang="en-US" altLang="ko-KR" dirty="0"/>
          </a:p>
          <a:p>
            <a:pPr algn="l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7503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18D049A-00EC-46B7-8F1D-637BD92E61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잘린 대각선 방향 모서리 18">
            <a:extLst>
              <a:ext uri="{FF2B5EF4-FFF2-40B4-BE49-F238E27FC236}">
                <a16:creationId xmlns:a16="http://schemas.microsoft.com/office/drawing/2014/main" id="{7F21F184-52F7-4199-8256-C2D7DD19F100}"/>
              </a:ext>
            </a:extLst>
          </p:cNvPr>
          <p:cNvSpPr/>
          <p:nvPr/>
        </p:nvSpPr>
        <p:spPr>
          <a:xfrm flipH="1">
            <a:off x="2927215" y="-28400"/>
            <a:ext cx="73406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9A0B069F-3E19-4CE3-9B97-B7A443F94009}"/>
              </a:ext>
            </a:extLst>
          </p:cNvPr>
          <p:cNvSpPr/>
          <p:nvPr/>
        </p:nvSpPr>
        <p:spPr>
          <a:xfrm>
            <a:off x="820593" y="3166858"/>
            <a:ext cx="6094438" cy="609443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D1C338CB-C7BA-4113-A0D0-6FD9D82FBB1A}"/>
              </a:ext>
            </a:extLst>
          </p:cNvPr>
          <p:cNvSpPr/>
          <p:nvPr/>
        </p:nvSpPr>
        <p:spPr>
          <a:xfrm>
            <a:off x="1146538" y="3499452"/>
            <a:ext cx="5429250" cy="5429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E818C27-1C97-483A-94F6-C84A70A14C2C}"/>
              </a:ext>
            </a:extLst>
          </p:cNvPr>
          <p:cNvSpPr/>
          <p:nvPr/>
        </p:nvSpPr>
        <p:spPr>
          <a:xfrm>
            <a:off x="6310650" y="-2545003"/>
            <a:ext cx="6094438" cy="609443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5E5A8F7-62D2-4802-BE96-812F31F4160E}"/>
              </a:ext>
            </a:extLst>
          </p:cNvPr>
          <p:cNvSpPr/>
          <p:nvPr/>
        </p:nvSpPr>
        <p:spPr>
          <a:xfrm>
            <a:off x="6661513" y="-2233648"/>
            <a:ext cx="5429250" cy="5429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14ECE48-ACAF-413F-9447-6F0D8C58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79" y="5468995"/>
            <a:ext cx="4920168" cy="11941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D0D14D7-CCBA-4A67-8507-51DAFEE8F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188" y="641916"/>
            <a:ext cx="4597400" cy="96495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19F99F5-4CBA-4D44-A0FD-8B15264B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487535"/>
            <a:ext cx="3911600" cy="1006476"/>
          </a:xfrm>
        </p:spPr>
        <p:txBody>
          <a:bodyPr/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메뉴 추가정보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8A2C6B1-0230-456F-9F45-59C88499AB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27" y="1623512"/>
            <a:ext cx="5808537" cy="2338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3546B-A86D-4E85-BCD9-8C1F744FA27A}"/>
              </a:ext>
            </a:extLst>
          </p:cNvPr>
          <p:cNvSpPr txBox="1"/>
          <p:nvPr/>
        </p:nvSpPr>
        <p:spPr>
          <a:xfrm>
            <a:off x="6555209" y="1655693"/>
            <a:ext cx="5419151" cy="307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플레이어</a:t>
            </a:r>
            <a:endParaRPr lang="en-US" altLang="ko-K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</a:rPr>
              <a:t>최초 메뉴 진입 시 닉네임을 입력</a:t>
            </a: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</a:rPr>
              <a:t>유저의 정보는 </a:t>
            </a:r>
            <a:r>
              <a:rPr lang="en-US" altLang="ko-KR" sz="2000" dirty="0">
                <a:solidFill>
                  <a:schemeClr val="bg1"/>
                </a:solidFill>
              </a:rPr>
              <a:t>pc</a:t>
            </a:r>
            <a:r>
              <a:rPr lang="ko-KR" altLang="en-US" sz="2000" dirty="0">
                <a:solidFill>
                  <a:schemeClr val="bg1"/>
                </a:solidFill>
              </a:rPr>
              <a:t>에 저장</a:t>
            </a: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</a:rPr>
              <a:t>우측 상단에 유저의 프로필이 표시</a:t>
            </a: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724EEB7-274B-4704-BD45-C728F00438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036" y="3162143"/>
            <a:ext cx="5982588" cy="22138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FAAE7A-59AE-47B2-93B6-CB32FB744E3F}"/>
              </a:ext>
            </a:extLst>
          </p:cNvPr>
          <p:cNvSpPr txBox="1"/>
          <p:nvPr/>
        </p:nvSpPr>
        <p:spPr>
          <a:xfrm>
            <a:off x="-933934" y="3429000"/>
            <a:ext cx="6216650" cy="19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</a:pPr>
            <a:r>
              <a:rPr lang="ko-KR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버튼</a:t>
            </a:r>
            <a:endParaRPr lang="en-US" altLang="ko-K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ko-KR" altLang="en-US" sz="1800" dirty="0">
                <a:solidFill>
                  <a:schemeClr val="bg1"/>
                </a:solidFill>
              </a:rPr>
              <a:t>레이스</a:t>
            </a:r>
            <a:r>
              <a:rPr lang="en-US" altLang="ko-KR" sz="1800" dirty="0">
                <a:solidFill>
                  <a:schemeClr val="bg1"/>
                </a:solidFill>
              </a:rPr>
              <a:t>, </a:t>
            </a:r>
            <a:r>
              <a:rPr lang="ko-KR" altLang="en-US" sz="1800" dirty="0">
                <a:solidFill>
                  <a:schemeClr val="bg1"/>
                </a:solidFill>
              </a:rPr>
              <a:t>차고</a:t>
            </a:r>
            <a:r>
              <a:rPr lang="en-US" altLang="ko-KR" sz="1800" dirty="0">
                <a:solidFill>
                  <a:schemeClr val="bg1"/>
                </a:solidFill>
              </a:rPr>
              <a:t>, </a:t>
            </a:r>
            <a:r>
              <a:rPr lang="ko-KR" altLang="en-US" sz="1800" dirty="0">
                <a:solidFill>
                  <a:schemeClr val="bg1"/>
                </a:solidFill>
              </a:rPr>
              <a:t>상점</a:t>
            </a:r>
            <a:r>
              <a:rPr lang="en-US" altLang="ko-KR" sz="1800" dirty="0">
                <a:solidFill>
                  <a:schemeClr val="bg1"/>
                </a:solidFill>
              </a:rPr>
              <a:t>, </a:t>
            </a:r>
            <a:r>
              <a:rPr lang="ko-KR" altLang="en-US" sz="1800" dirty="0">
                <a:solidFill>
                  <a:schemeClr val="bg1"/>
                </a:solidFill>
              </a:rPr>
              <a:t>옵션</a:t>
            </a:r>
            <a:r>
              <a:rPr lang="en-US" altLang="ko-KR" sz="1800" dirty="0">
                <a:solidFill>
                  <a:schemeClr val="bg1"/>
                </a:solidFill>
              </a:rPr>
              <a:t>, </a:t>
            </a:r>
            <a:r>
              <a:rPr lang="ko-KR" altLang="en-US" sz="1800" dirty="0">
                <a:solidFill>
                  <a:schemeClr val="bg1"/>
                </a:solidFill>
              </a:rPr>
              <a:t>종료로 구성</a:t>
            </a:r>
            <a:endParaRPr lang="en-US" altLang="ko-KR" sz="1800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ko-KR" altLang="en-US" sz="1800" dirty="0">
                <a:solidFill>
                  <a:schemeClr val="bg1"/>
                </a:solidFill>
              </a:rPr>
              <a:t>옵션을 통해 입력 방식</a:t>
            </a:r>
            <a:r>
              <a:rPr lang="en-US" altLang="ko-KR" sz="1800" dirty="0">
                <a:solidFill>
                  <a:schemeClr val="bg1"/>
                </a:solidFill>
              </a:rPr>
              <a:t>, </a:t>
            </a:r>
            <a:r>
              <a:rPr lang="ko-KR" altLang="en-US" sz="1800" dirty="0">
                <a:solidFill>
                  <a:schemeClr val="bg1"/>
                </a:solidFill>
              </a:rPr>
              <a:t>음량 선택 및 조절</a:t>
            </a:r>
            <a:endParaRPr lang="en-US" altLang="ko-KR" sz="1800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ko-KR" altLang="en-US" sz="1800" dirty="0">
                <a:solidFill>
                  <a:schemeClr val="bg1"/>
                </a:solidFill>
              </a:rPr>
              <a:t>차고와 상점을 통해 차량을 선택 및 구매</a:t>
            </a:r>
            <a:endParaRPr lang="en-US" altLang="ko-KR" sz="1800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ko-KR" altLang="en-US" sz="1800" dirty="0">
                <a:solidFill>
                  <a:schemeClr val="bg1"/>
                </a:solidFill>
              </a:rPr>
              <a:t>레이스를 통해  맵 선택 후 게임 플레이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186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E3C94-38BA-4912-9D15-7202ACE67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76" y="0"/>
            <a:ext cx="12192000" cy="69377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6D741F8-2D75-4C16-A77A-A98766D71F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0"/>
            <a:ext cx="5314950" cy="6948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5DD008-7497-47AC-90AA-8C7CF1E8136C}"/>
              </a:ext>
            </a:extLst>
          </p:cNvPr>
          <p:cNvSpPr txBox="1"/>
          <p:nvPr/>
        </p:nvSpPr>
        <p:spPr>
          <a:xfrm>
            <a:off x="7713662" y="2879801"/>
            <a:ext cx="3629025" cy="10983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60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레이스</a:t>
            </a:r>
            <a:endParaRPr lang="en-US" altLang="ko-K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1DAFE5F-A3FF-4421-995B-FF5E2483D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0307" y="4307090"/>
            <a:ext cx="5655733" cy="3594100"/>
          </a:xfrm>
        </p:spPr>
        <p:txBody>
          <a:bodyPr vert="horz" lIns="91440" tIns="45720" rIns="91440" bIns="45720" rtlCol="0">
            <a:normAutofit/>
          </a:bodyPr>
          <a:lstStyle/>
          <a:p>
            <a:pPr latinLnBrk="0"/>
            <a:r>
              <a:rPr lang="ko-KR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게임 플레이</a:t>
            </a:r>
            <a:endParaRPr lang="en-US" altLang="ko-K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atinLnBrk="0"/>
            <a:endParaRPr lang="en-US" altLang="ko-K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atinLnBrk="0"/>
            <a:r>
              <a:rPr lang="ko-KR" alt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싱글모드</a:t>
            </a:r>
            <a:r>
              <a:rPr lang="ko-KR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ko-KR" alt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배틀모드</a:t>
            </a:r>
            <a:endParaRPr lang="en-US" altLang="ko-KR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822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18D049A-00EC-46B7-8F1D-637BD92E6194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잘린 대각선 방향 모서리 18">
            <a:extLst>
              <a:ext uri="{FF2B5EF4-FFF2-40B4-BE49-F238E27FC236}">
                <a16:creationId xmlns:a16="http://schemas.microsoft.com/office/drawing/2014/main" id="{7F21F184-52F7-4199-8256-C2D7DD19F100}"/>
              </a:ext>
            </a:extLst>
          </p:cNvPr>
          <p:cNvSpPr/>
          <p:nvPr/>
        </p:nvSpPr>
        <p:spPr>
          <a:xfrm>
            <a:off x="2927215" y="-28400"/>
            <a:ext cx="73406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D0D14D7-CCBA-4A67-8507-51DAFEE8F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400"/>
            <a:ext cx="6209412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4ECE48-ACAF-413F-9447-6F0D8C581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218" y="-28400"/>
            <a:ext cx="6746445" cy="68722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19F99F5-4CBA-4D44-A0FD-8B15264B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864950" y="1565399"/>
            <a:ext cx="4688923" cy="1302825"/>
          </a:xfrm>
        </p:spPr>
        <p:txBody>
          <a:bodyPr>
            <a:normAutofit/>
          </a:bodyPr>
          <a:lstStyle/>
          <a:p>
            <a:pPr algn="ctr"/>
            <a:r>
              <a:rPr lang="en-US" altLang="ko-KR" sz="8800" b="1" dirty="0">
                <a:gradFill flip="none" rotWithShape="1">
                  <a:gsLst>
                    <a:gs pos="0">
                      <a:srgbClr val="7030A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  <a:endParaRPr lang="ko-KR" altLang="en-US" sz="8800" b="1" dirty="0">
              <a:gradFill flip="none" rotWithShape="1">
                <a:gsLst>
                  <a:gs pos="0">
                    <a:srgbClr val="7030A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8A2C6B1-0230-456F-9F45-59C88499AB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8239" y="3416300"/>
            <a:ext cx="6617428" cy="3470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3546B-A86D-4E85-BCD9-8C1F744FA27A}"/>
              </a:ext>
            </a:extLst>
          </p:cNvPr>
          <p:cNvSpPr txBox="1"/>
          <p:nvPr/>
        </p:nvSpPr>
        <p:spPr>
          <a:xfrm flipH="1">
            <a:off x="21646" y="3471420"/>
            <a:ext cx="5940326" cy="209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싱글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</a:rPr>
              <a:t>제한 시간 이내 목표지점 도달</a:t>
            </a:r>
            <a:endParaRPr lang="en-US" altLang="ko-KR" sz="2400" dirty="0">
              <a:solidFill>
                <a:schemeClr val="bg1"/>
              </a:solidFill>
            </a:endParaRPr>
          </a:p>
          <a:p>
            <a:pPr algn="r"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r"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724EEB7-274B-4704-BD45-C728F00438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2215" y="3429000"/>
            <a:ext cx="6746445" cy="345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0CB892-02D9-41A4-87D5-2961F316AB88}"/>
              </a:ext>
            </a:extLst>
          </p:cNvPr>
          <p:cNvSpPr txBox="1"/>
          <p:nvPr/>
        </p:nvSpPr>
        <p:spPr>
          <a:xfrm flipH="1">
            <a:off x="6444107" y="3475740"/>
            <a:ext cx="5940326" cy="209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배틀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</a:rPr>
              <a:t>AI</a:t>
            </a:r>
            <a:r>
              <a:rPr lang="ko-KR" altLang="en-US" sz="2400" dirty="0">
                <a:solidFill>
                  <a:schemeClr val="bg1"/>
                </a:solidFill>
              </a:rPr>
              <a:t>플레이어와 대결</a:t>
            </a:r>
            <a:r>
              <a:rPr lang="en-US" altLang="ko-KR" sz="2400" dirty="0">
                <a:solidFill>
                  <a:schemeClr val="bg1"/>
                </a:solidFill>
              </a:rPr>
              <a:t> </a:t>
            </a:r>
            <a:r>
              <a:rPr lang="ko-KR" altLang="en-US" sz="2400" dirty="0">
                <a:solidFill>
                  <a:schemeClr val="bg1"/>
                </a:solidFill>
              </a:rPr>
              <a:t>순위 </a:t>
            </a:r>
            <a:r>
              <a:rPr lang="en-US" altLang="ko-KR" sz="2400" dirty="0">
                <a:solidFill>
                  <a:schemeClr val="bg1"/>
                </a:solidFill>
              </a:rPr>
              <a:t>1</a:t>
            </a:r>
            <a:r>
              <a:rPr lang="ko-KR" altLang="en-US" sz="2400" dirty="0">
                <a:solidFill>
                  <a:schemeClr val="bg1"/>
                </a:solidFill>
              </a:rPr>
              <a:t>등</a:t>
            </a:r>
            <a:endParaRPr lang="en-US" altLang="ko-KR" sz="24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C3AB3C4-DFB4-439D-B0AC-5668404F5E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6188" y="5103641"/>
            <a:ext cx="6746445" cy="345740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4003CA-28AF-4D6D-A61F-7E0B4E25A453}"/>
              </a:ext>
            </a:extLst>
          </p:cNvPr>
          <p:cNvSpPr txBox="1"/>
          <p:nvPr/>
        </p:nvSpPr>
        <p:spPr>
          <a:xfrm>
            <a:off x="3196301" y="5403510"/>
            <a:ext cx="5940326" cy="1394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공통</a:t>
            </a:r>
            <a:endParaRPr lang="en-US" altLang="ko-K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chemeClr val="bg1"/>
                </a:solidFill>
              </a:rPr>
              <a:t>체크포인트를 반드시 경유</a:t>
            </a:r>
          </a:p>
        </p:txBody>
      </p:sp>
    </p:spTree>
    <p:extLst>
      <p:ext uri="{BB962C8B-B14F-4D97-AF65-F5344CB8AC3E}">
        <p14:creationId xmlns:p14="http://schemas.microsoft.com/office/powerpoint/2010/main" val="345068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FC0EF9D1-93E4-4D39-B70D-E853456A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6"/>
            <a:ext cx="12225923" cy="68649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A8A9466-4FF6-4E87-BCC1-71BBCFA89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73" y="443034"/>
            <a:ext cx="6413500" cy="3805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3FC0632-555C-4110-ABD7-04B90C5A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76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클리어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55378A-728F-41F5-A86F-F2CE47FD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577" y="5302941"/>
            <a:ext cx="7073900" cy="2730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클리어 여부에 따라 </a:t>
            </a:r>
            <a:r>
              <a:rPr lang="ko-KR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배경음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및 문구 변경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맵 최초 플레이 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최고기록 경우 기록    표기 및 저장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18CFFBE-41CD-4392-8454-63F31EF5B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443034"/>
            <a:ext cx="6413501" cy="380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7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그림 1" descr="실내, 앉아있는, 어두운, 하늘이(가) 표시된 사진&#10;&#10;자동 생성된 설명">
            <a:extLst>
              <a:ext uri="{FF2B5EF4-FFF2-40B4-BE49-F238E27FC236}">
                <a16:creationId xmlns:a16="http://schemas.microsoft.com/office/drawing/2014/main" id="{B4C85817-8555-42A1-8AFD-46EE7A7BC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9D481-F336-4067-8CE7-BC0D2B2019CA}"/>
              </a:ext>
            </a:extLst>
          </p:cNvPr>
          <p:cNvSpPr txBox="1"/>
          <p:nvPr/>
        </p:nvSpPr>
        <p:spPr>
          <a:xfrm>
            <a:off x="-252738" y="704052"/>
            <a:ext cx="29361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effectLst>
                  <a:outerShdw blurRad="50800" dist="76200" sx="101000" sy="101000" algn="l" rotWithShape="0">
                    <a:prstClr val="black">
                      <a:alpha val="36000"/>
                    </a:prst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DD27E-46FB-41A3-8C73-CCF0B960138E}"/>
              </a:ext>
            </a:extLst>
          </p:cNvPr>
          <p:cNvSpPr txBox="1"/>
          <p:nvPr/>
        </p:nvSpPr>
        <p:spPr>
          <a:xfrm>
            <a:off x="2430651" y="774764"/>
            <a:ext cx="1524776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01</a:t>
            </a:r>
          </a:p>
          <a:p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선정 배경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128AE-0505-4A8F-A404-FC3EE4E63253}"/>
              </a:ext>
            </a:extLst>
          </p:cNvPr>
          <p:cNvSpPr txBox="1"/>
          <p:nvPr/>
        </p:nvSpPr>
        <p:spPr>
          <a:xfrm>
            <a:off x="2430651" y="1992873"/>
            <a:ext cx="1592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02</a:t>
            </a:r>
          </a:p>
          <a:p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컨셉</a:t>
            </a:r>
            <a:r>
              <a:rPr lang="en-US" altLang="ko-KR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, </a:t>
            </a:r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제목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500AE-71CC-43B7-8DB5-2CA6B08A09F9}"/>
              </a:ext>
            </a:extLst>
          </p:cNvPr>
          <p:cNvSpPr txBox="1"/>
          <p:nvPr/>
        </p:nvSpPr>
        <p:spPr>
          <a:xfrm>
            <a:off x="2474221" y="3059504"/>
            <a:ext cx="1582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03</a:t>
            </a:r>
          </a:p>
          <a:p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계획</a:t>
            </a:r>
            <a:r>
              <a:rPr lang="en-US" altLang="ko-KR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, </a:t>
            </a:r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구성</a:t>
            </a:r>
            <a:endParaRPr lang="en-US" altLang="ko-KR" sz="2400" dirty="0">
              <a:latin typeface="HY헤드라인M" panose="0203060000010101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38B70-CA65-4F36-A3B8-62256B138ADD}"/>
              </a:ext>
            </a:extLst>
          </p:cNvPr>
          <p:cNvSpPr txBox="1"/>
          <p:nvPr/>
        </p:nvSpPr>
        <p:spPr>
          <a:xfrm>
            <a:off x="2474221" y="5302432"/>
            <a:ext cx="1620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05</a:t>
            </a:r>
          </a:p>
          <a:p>
            <a:r>
              <a:rPr lang="ko-KR" altLang="en-US" sz="28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향후계획</a:t>
            </a:r>
            <a:endParaRPr lang="en-US" altLang="ko-KR" sz="2800" dirty="0">
              <a:latin typeface="HY헤드라인M" panose="0203060000010101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87B4D-00D7-4F5E-A40E-D57C4B475552}"/>
              </a:ext>
            </a:extLst>
          </p:cNvPr>
          <p:cNvSpPr txBox="1"/>
          <p:nvPr/>
        </p:nvSpPr>
        <p:spPr>
          <a:xfrm>
            <a:off x="2474221" y="4235801"/>
            <a:ext cx="8002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04</a:t>
            </a:r>
          </a:p>
          <a:p>
            <a:r>
              <a:rPr lang="ko-KR" altLang="en-US" sz="2400" dirty="0">
                <a:latin typeface="HY헤드라인M" panose="02030600000101010101" pitchFamily="18" charset="-127"/>
                <a:ea typeface="한컴 윤고딕 240" panose="02020603020101020101" pitchFamily="18" charset="-127"/>
              </a:rPr>
              <a:t>소개</a:t>
            </a:r>
            <a:endParaRPr lang="en-US" altLang="ko-KR" sz="2400" dirty="0">
              <a:latin typeface="HY헤드라인M" panose="0203060000010101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6427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988427B6-6CAA-4BC7-BB8F-BEBC50EDD792}"/>
              </a:ext>
            </a:extLst>
          </p:cNvPr>
          <p:cNvSpPr/>
          <p:nvPr/>
        </p:nvSpPr>
        <p:spPr>
          <a:xfrm>
            <a:off x="0" y="-55984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E5317D"/>
              </a:gs>
              <a:gs pos="100000">
                <a:srgbClr val="20529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93B218-1E64-4D8F-9A93-EBFA980EC716}"/>
              </a:ext>
            </a:extLst>
          </p:cNvPr>
          <p:cNvSpPr/>
          <p:nvPr/>
        </p:nvSpPr>
        <p:spPr>
          <a:xfrm>
            <a:off x="3008103" y="2649741"/>
            <a:ext cx="6175793" cy="1446550"/>
          </a:xfrm>
          <a:prstGeom prst="rect">
            <a:avLst/>
          </a:prstGeom>
          <a:effectLst>
            <a:reflection blurRad="76200" stA="50000" endA="300" endPos="71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GAMEPLAY</a:t>
            </a:r>
            <a:endParaRPr lang="ko-KR" altLang="en-US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241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5C4F913-05CD-40EE-9852-DC7A52368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44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238243D-C95F-4208-9A00-114EC95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ko-KR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차량 구현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E64741-662D-4312-87D1-879CDFAA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4259"/>
            <a:ext cx="11204572" cy="326291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/>
              <a:t>차량 바퀴의 </a:t>
            </a:r>
            <a:r>
              <a:rPr lang="en-US" altLang="ko-KR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WheelCollider</a:t>
            </a:r>
            <a:r>
              <a:rPr lang="en-US" altLang="ko-KR" sz="2000" dirty="0">
                <a:solidFill>
                  <a:srgbClr val="FFC000"/>
                </a:solidFill>
              </a:rPr>
              <a:t> </a:t>
            </a:r>
            <a:r>
              <a:rPr lang="ko-KR" alt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휠</a:t>
            </a:r>
            <a:r>
              <a:rPr lang="ko-KR" altLang="en-US" sz="2000" dirty="0">
                <a:solidFill>
                  <a:srgbClr val="FFC000"/>
                </a:solidFill>
              </a:rPr>
              <a:t> </a:t>
            </a:r>
            <a:r>
              <a:rPr lang="ko-KR" altLang="en-US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콜라이더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회전 및 </a:t>
            </a:r>
            <a:r>
              <a:rPr lang="ko-KR" altLang="en-US" sz="2000" dirty="0" err="1"/>
              <a:t>스로틀링</a:t>
            </a:r>
            <a:r>
              <a:rPr lang="ko-KR" altLang="en-US" sz="2000" dirty="0"/>
              <a:t> 시켜 주행 </a:t>
            </a:r>
            <a:r>
              <a:rPr lang="en-US" altLang="ko-KR" sz="2000" dirty="0"/>
              <a:t>(</a:t>
            </a:r>
            <a:r>
              <a:rPr lang="ko-KR" altLang="en-US" sz="2000" dirty="0"/>
              <a:t>토크 값 부여</a:t>
            </a:r>
            <a:r>
              <a:rPr lang="en-US" altLang="ko-KR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dirty="0"/>
              <a:t>Mesh</a:t>
            </a:r>
            <a:r>
              <a:rPr lang="ko-KR" altLang="en-US" sz="2000" dirty="0"/>
              <a:t>의 경우 </a:t>
            </a:r>
            <a:r>
              <a:rPr lang="ko-KR" altLang="en-US" sz="2000" dirty="0" err="1"/>
              <a:t>콜라이더의</a:t>
            </a:r>
            <a:r>
              <a:rPr lang="ko-KR" altLang="en-US" sz="2000" dirty="0"/>
              <a:t> 위치 회전 값을 반영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카메라 시점의 경우 미리 지점을 기록 해 두었다가 입력 값에 따라 시점 변경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부스터의 경우 </a:t>
            </a:r>
            <a:r>
              <a:rPr lang="ko-KR" altLang="en-US" sz="2000" b="1" dirty="0"/>
              <a:t>토크 수치를 올리고 </a:t>
            </a:r>
            <a:r>
              <a:rPr lang="ko-KR" altLang="en-US" sz="2000" b="1" dirty="0" err="1"/>
              <a:t>접지력을</a:t>
            </a:r>
            <a:r>
              <a:rPr lang="ko-KR" altLang="en-US" sz="2000" b="1" dirty="0"/>
              <a:t> 낮추</a:t>
            </a:r>
            <a:r>
              <a:rPr lang="ko-KR" altLang="en-US" sz="2000" dirty="0"/>
              <a:t>며 라이트의 경우 </a:t>
            </a:r>
            <a:r>
              <a:rPr lang="en-US" altLang="ko-KR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SpotLight</a:t>
            </a:r>
            <a:r>
              <a:rPr lang="ko-KR" altLang="en-US" sz="2000" dirty="0"/>
              <a:t> 사용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입력의 경우 </a:t>
            </a:r>
            <a:r>
              <a:rPr lang="en-US" altLang="ko-KR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InputManager</a:t>
            </a:r>
            <a:r>
              <a:rPr lang="ko-KR" altLang="en-US" sz="2000" dirty="0"/>
              <a:t>에 의해 전달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브레이크의 경우 미끄러지는 효과를 주기위해 </a:t>
            </a:r>
            <a:r>
              <a:rPr lang="ko-KR" altLang="en-US" sz="2000" b="1" u="sng" dirty="0">
                <a:solidFill>
                  <a:srgbClr val="FFC000"/>
                </a:solidFill>
              </a:rPr>
              <a:t>슬립 값</a:t>
            </a:r>
            <a:r>
              <a:rPr lang="ko-KR" altLang="en-US" sz="2000" dirty="0"/>
              <a:t>을 부여</a:t>
            </a:r>
            <a:r>
              <a:rPr lang="en-US" altLang="ko-KR" sz="2000" dirty="0"/>
              <a:t>,</a:t>
            </a:r>
            <a:r>
              <a:rPr lang="ko-KR" altLang="en-US" sz="2000" dirty="0"/>
              <a:t> 입력되지 않을 경우 </a:t>
            </a:r>
            <a:r>
              <a:rPr lang="ko-KR" altLang="en-US" sz="2000" b="1" dirty="0"/>
              <a:t>기본값 적용</a:t>
            </a:r>
            <a:endParaRPr lang="en-US" altLang="ko-KR" sz="2000" b="1" dirty="0"/>
          </a:p>
          <a:p>
            <a:pPr>
              <a:lnSpc>
                <a:spcPct val="150000"/>
              </a:lnSpc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0087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6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id="{3F089960-5702-477A-AA59-0CD85D6B3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1400337-2F1A-4AAA-A013-AF54617F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altLang="ko-K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ko-KR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구현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BBF420-6185-4007-AAB7-4EB71587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리스트</a:t>
            </a:r>
            <a:r>
              <a:rPr lang="ko-KR" altLang="en-US" sz="2000" dirty="0"/>
              <a:t>를 통해 각 노드들의 위치</a:t>
            </a:r>
            <a:r>
              <a:rPr lang="en-US" altLang="ko-KR" sz="2000" dirty="0"/>
              <a:t>(path)</a:t>
            </a:r>
            <a:r>
              <a:rPr lang="ko-KR" altLang="en-US" sz="2000" dirty="0"/>
              <a:t>를 저장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플레이어와 동일하게 </a:t>
            </a:r>
            <a:r>
              <a:rPr lang="ko-KR" alt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휠</a:t>
            </a:r>
            <a:r>
              <a:rPr lang="ko-KR" altLang="en-US" sz="2000" dirty="0"/>
              <a:t> </a:t>
            </a:r>
            <a:r>
              <a:rPr lang="ko-KR" altLang="en-US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콜라이더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사용하며 목표 노드로 차량이 전진 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전방</a:t>
            </a:r>
            <a:r>
              <a:rPr lang="ko-KR" altLang="en-US" sz="2000" dirty="0">
                <a:solidFill>
                  <a:srgbClr val="FFC000"/>
                </a:solidFill>
              </a:rPr>
              <a:t> </a:t>
            </a:r>
            <a:r>
              <a:rPr lang="ko-KR" alt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센서</a:t>
            </a:r>
            <a:r>
              <a:rPr lang="ko-KR" altLang="en-US" sz="2000" dirty="0">
                <a:solidFill>
                  <a:srgbClr val="FFC000"/>
                </a:solidFill>
              </a:rPr>
              <a:t> </a:t>
            </a:r>
            <a:r>
              <a:rPr lang="en-US" altLang="ko-KR" sz="2000" dirty="0"/>
              <a:t>5</a:t>
            </a:r>
            <a:r>
              <a:rPr lang="ko-KR" altLang="en-US" sz="2000" dirty="0"/>
              <a:t>개를 구현하여 차량이 장애물을 피해가도록 구현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차량 충돌이나 오작동으로 인해 차량이 </a:t>
            </a:r>
            <a:r>
              <a:rPr lang="en-US" altLang="ko-KR" sz="2000" b="1" dirty="0"/>
              <a:t>4</a:t>
            </a:r>
            <a:r>
              <a:rPr lang="ko-KR" altLang="en-US" sz="2000" b="1" dirty="0"/>
              <a:t>초 이상 </a:t>
            </a:r>
            <a:r>
              <a:rPr lang="ko-KR" altLang="en-US" sz="2000" dirty="0"/>
              <a:t>일정 속도 미만이거나 </a:t>
            </a:r>
            <a:r>
              <a:rPr lang="ko-KR" altLang="en-US" sz="2000" b="1" u="sng" dirty="0"/>
              <a:t>움직이지 못할 경우 차량을 이전 노드의 위치 방향으로 후진</a:t>
            </a:r>
            <a:r>
              <a:rPr lang="ko-KR" altLang="en-US" sz="2000" dirty="0"/>
              <a:t>한 뒤 목표 노드의 위치로 이동할 수 있게 구현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1039250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건물이(가) 표시된 사진&#10;&#10;자동 생성된 설명">
            <a:extLst>
              <a:ext uri="{FF2B5EF4-FFF2-40B4-BE49-F238E27FC236}">
                <a16:creationId xmlns:a16="http://schemas.microsoft.com/office/drawing/2014/main" id="{DFF489A3-1847-4808-AA32-B0348C89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505A3C6-1266-4072-844B-1D34DB70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90" y="36512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발전방향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DF923F-C936-447D-A825-05B1CBCF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2277688"/>
            <a:ext cx="12191979" cy="3799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0B5EE-2263-4910-AE41-27BD0D1DB86F}"/>
              </a:ext>
            </a:extLst>
          </p:cNvPr>
          <p:cNvSpPr txBox="1"/>
          <p:nvPr/>
        </p:nvSpPr>
        <p:spPr>
          <a:xfrm>
            <a:off x="704590" y="2438414"/>
            <a:ext cx="843941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언어 변경 </a:t>
            </a:r>
            <a:endParaRPr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FFFF"/>
                </a:solidFill>
              </a:rPr>
              <a:t>UI</a:t>
            </a:r>
            <a:r>
              <a:rPr lang="ko-KR" altLang="en-US" sz="2000" dirty="0">
                <a:solidFill>
                  <a:srgbClr val="FFFFFF"/>
                </a:solidFill>
              </a:rPr>
              <a:t>에 관련 문자열 리소스화 </a:t>
            </a:r>
            <a:r>
              <a:rPr lang="en-US" altLang="ko-KR" sz="2000" dirty="0">
                <a:solidFill>
                  <a:srgbClr val="FFFFFF"/>
                </a:solidFill>
              </a:rPr>
              <a:t>, </a:t>
            </a:r>
            <a:r>
              <a:rPr lang="ko-KR" altLang="en-US" sz="2000" dirty="0">
                <a:solidFill>
                  <a:srgbClr val="FFFFFF"/>
                </a:solidFill>
              </a:rPr>
              <a:t>언어 변경 옵션 추가</a:t>
            </a:r>
            <a:endParaRPr lang="en-US" altLang="ko-KR" sz="2000" dirty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해상도 및 퀄리티 변경</a:t>
            </a:r>
            <a:endParaRPr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rgbClr val="FFFFFF"/>
                </a:solidFill>
              </a:rPr>
              <a:t>옵션을 통해 해상도와 게임 퀄리티를 변경</a:t>
            </a:r>
            <a:endParaRPr lang="en-US" altLang="ko-KR" sz="2000" dirty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ko-KR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입력방식</a:t>
            </a:r>
            <a:endParaRPr lang="en-US" altLang="ko-K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ko-KR" altLang="en-US" sz="2000" dirty="0">
                <a:solidFill>
                  <a:srgbClr val="FFFFFF"/>
                </a:solidFill>
              </a:rPr>
              <a:t>게임 패드를 통해 추가 조작</a:t>
            </a:r>
            <a:r>
              <a:rPr lang="en-US" altLang="ko-KR" sz="2000" dirty="0">
                <a:solidFill>
                  <a:srgbClr val="FFFFFF"/>
                </a:solidFill>
              </a:rPr>
              <a:t>, </a:t>
            </a:r>
            <a:r>
              <a:rPr lang="ko-KR" altLang="en-US" sz="2000" dirty="0">
                <a:solidFill>
                  <a:srgbClr val="FFFFFF"/>
                </a:solidFill>
              </a:rPr>
              <a:t>키보드 입력 감도 설정</a:t>
            </a:r>
            <a:endParaRPr lang="en-US" altLang="ko-K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1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1E5D3B19-F630-4389-9AB6-E92F3F06CEF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E5317D"/>
              </a:gs>
              <a:gs pos="100000">
                <a:srgbClr val="20529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A5510A1-D6A4-4845-B935-7F271E0BAEB0}"/>
              </a:ext>
            </a:extLst>
          </p:cNvPr>
          <p:cNvSpPr/>
          <p:nvPr/>
        </p:nvSpPr>
        <p:spPr>
          <a:xfrm>
            <a:off x="2357434" y="2651392"/>
            <a:ext cx="7253012" cy="1446550"/>
          </a:xfrm>
          <a:prstGeom prst="rect">
            <a:avLst/>
          </a:prstGeom>
          <a:effectLst>
            <a:reflection blurRad="76200" stA="50000" endA="300" endPos="71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THANK YOU!</a:t>
            </a:r>
            <a:endParaRPr lang="ko-KR" altLang="en-US" sz="8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24C38EF9-8FCE-44B2-9278-92A89501B00C}"/>
              </a:ext>
            </a:extLst>
          </p:cNvPr>
          <p:cNvCxnSpPr>
            <a:cxnSpLocks/>
          </p:cNvCxnSpPr>
          <p:nvPr/>
        </p:nvCxnSpPr>
        <p:spPr>
          <a:xfrm>
            <a:off x="2425958" y="4137372"/>
            <a:ext cx="7025952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1B57BF9-2F39-41B5-B2C0-90D65D9F3951}"/>
              </a:ext>
            </a:extLst>
          </p:cNvPr>
          <p:cNvSpPr/>
          <p:nvPr/>
        </p:nvSpPr>
        <p:spPr>
          <a:xfrm>
            <a:off x="5049011" y="4253231"/>
            <a:ext cx="1779846" cy="615553"/>
          </a:xfrm>
          <a:prstGeom prst="rect">
            <a:avLst/>
          </a:prstGeom>
          <a:effectLst>
            <a:reflection blurRad="76200" stA="50000" endA="300" endPos="710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base"/>
            <a:r>
              <a:rPr lang="en-US" altLang="ko-KR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JINHAN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KIM</a:t>
            </a:r>
            <a:endParaRPr lang="en-US" altLang="ko-K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  <a:p>
            <a:pPr algn="ctr" fontAlgn="base"/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akia96@naver.com</a:t>
            </a:r>
            <a:endParaRPr lang="ko-KR" alt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068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0E7137B-2FFB-4A74-86F3-7DA60B0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67" y="2121210"/>
            <a:ext cx="8898466" cy="2196479"/>
          </a:xfrm>
        </p:spPr>
        <p:txBody>
          <a:bodyPr>
            <a:normAutofit/>
          </a:bodyPr>
          <a:lstStyle/>
          <a:p>
            <a:pPr algn="ctr"/>
            <a:r>
              <a:rPr lang="ko-KR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선정 배경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ECA18A1-3639-4DF1-B376-33AA4480F3C9}"/>
              </a:ext>
            </a:extLst>
          </p:cNvPr>
          <p:cNvCxnSpPr>
            <a:cxnSpLocks/>
          </p:cNvCxnSpPr>
          <p:nvPr/>
        </p:nvCxnSpPr>
        <p:spPr>
          <a:xfrm>
            <a:off x="3790950" y="3943350"/>
            <a:ext cx="4638675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1">
            <a:extLst>
              <a:ext uri="{FF2B5EF4-FFF2-40B4-BE49-F238E27FC236}">
                <a16:creationId xmlns:a16="http://schemas.microsoft.com/office/drawing/2014/main" id="{AD08FEF0-BA7B-45A7-8DC8-DF0FA054E3E0}"/>
              </a:ext>
            </a:extLst>
          </p:cNvPr>
          <p:cNvSpPr txBox="1">
            <a:spLocks/>
          </p:cNvSpPr>
          <p:nvPr/>
        </p:nvSpPr>
        <p:spPr>
          <a:xfrm>
            <a:off x="1661054" y="4250859"/>
            <a:ext cx="8898466" cy="48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BACKGROUND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298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9462D8-A216-4D91-84CA-13369D146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275"/>
            <a:ext cx="10515600" cy="6267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ko-KR" altLang="en-US" sz="2000" dirty="0"/>
              <a:t>시기를 타지 않고 꾸준히 좋은 장르 탐색</a:t>
            </a:r>
            <a:endParaRPr lang="en-US" altLang="ko-KR" sz="2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ko-KR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레이싱</a:t>
            </a:r>
            <a:r>
              <a:rPr lang="ko-KR" altLang="en-US" sz="2100" dirty="0"/>
              <a:t> </a:t>
            </a:r>
            <a:endParaRPr lang="en-US" altLang="ko-KR" sz="2100" dirty="0"/>
          </a:p>
          <a:p>
            <a:pPr marL="0" indent="0" algn="ctr">
              <a:buNone/>
            </a:pPr>
            <a:r>
              <a:rPr lang="en-US" altLang="ko-KR" sz="2000" dirty="0"/>
              <a:t>1974</a:t>
            </a:r>
            <a:r>
              <a:rPr lang="ko-KR" altLang="en-US" sz="2000" dirty="0"/>
              <a:t>년 </a:t>
            </a:r>
            <a:r>
              <a:rPr lang="en-US" altLang="ko-KR" sz="2000" dirty="0"/>
              <a:t>Gran Track 10</a:t>
            </a:r>
            <a:r>
              <a:rPr lang="ko-KR" altLang="en-US" sz="2000" dirty="0"/>
              <a:t>으로 시작된 장르</a:t>
            </a:r>
            <a:endParaRPr lang="en-US" altLang="ko-KR" sz="2000" dirty="0"/>
          </a:p>
          <a:p>
            <a:pPr marL="0" indent="0" algn="ctr">
              <a:buNone/>
            </a:pPr>
            <a:r>
              <a:rPr lang="ko-KR" altLang="en-US" dirty="0"/>
              <a:t> </a:t>
            </a:r>
            <a:endParaRPr lang="en-US" altLang="ko-KR" dirty="0"/>
          </a:p>
          <a:p>
            <a:pPr marL="0" indent="0" algn="ctr">
              <a:buNone/>
            </a:pPr>
            <a:r>
              <a:rPr lang="ko-KR" altLang="en-US" b="1" u="sng" dirty="0">
                <a:highlight>
                  <a:srgbClr val="FFFF00"/>
                </a:highlight>
              </a:rPr>
              <a:t>전용 컨트롤러</a:t>
            </a:r>
            <a:r>
              <a:rPr lang="ko-KR" altLang="en-US" u="sng" dirty="0"/>
              <a:t>가 게임 장르 중 가장 잘 발달</a:t>
            </a:r>
            <a:r>
              <a:rPr lang="en-US" altLang="ko-KR" u="sng" dirty="0"/>
              <a:t> </a:t>
            </a:r>
            <a:r>
              <a:rPr lang="ko-KR" altLang="en-US" u="sng" dirty="0"/>
              <a:t> </a:t>
            </a:r>
            <a:endParaRPr lang="en-US" altLang="ko-KR" u="sng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ko-KR" altLang="en-US" sz="2000" dirty="0"/>
              <a:t>고품질 </a:t>
            </a:r>
            <a:r>
              <a:rPr lang="en-US" altLang="ko-KR" sz="2000" dirty="0"/>
              <a:t>3D</a:t>
            </a:r>
            <a:r>
              <a:rPr lang="ko-KR" altLang="en-US" sz="2000" dirty="0"/>
              <a:t>레이싱 게임 </a:t>
            </a:r>
            <a:endParaRPr lang="en-US" altLang="ko-KR" sz="2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ko-KR" altLang="en-US" b="1" u="sng" dirty="0">
                <a:highlight>
                  <a:srgbClr val="FFFF00"/>
                </a:highlight>
              </a:rPr>
              <a:t>고품질의 그래픽과 다양한 입력방식</a:t>
            </a:r>
            <a:r>
              <a:rPr lang="ko-KR" altLang="en-US" u="sng" dirty="0"/>
              <a:t>을 지원</a:t>
            </a:r>
            <a:endParaRPr lang="en-US" altLang="ko-KR" u="sng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인터렉티브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ko-KR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하이퀄리티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스피드</a:t>
            </a:r>
          </a:p>
        </p:txBody>
      </p:sp>
    </p:spTree>
    <p:extLst>
      <p:ext uri="{BB962C8B-B14F-4D97-AF65-F5344CB8AC3E}">
        <p14:creationId xmlns:p14="http://schemas.microsoft.com/office/powerpoint/2010/main" val="14492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0E7137B-2FFB-4A74-86F3-7DA60B0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67" y="2121209"/>
            <a:ext cx="8898466" cy="2196479"/>
          </a:xfrm>
        </p:spPr>
        <p:txBody>
          <a:bodyPr>
            <a:normAutofit/>
          </a:bodyPr>
          <a:lstStyle/>
          <a:p>
            <a:pPr algn="ctr"/>
            <a:r>
              <a:rPr lang="ko-KR" altLang="en-US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컨</a:t>
            </a:r>
            <a:r>
              <a:rPr lang="ko-KR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 </a:t>
            </a:r>
            <a:r>
              <a:rPr lang="ko-KR" altLang="en-US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셉</a:t>
            </a:r>
            <a:endParaRPr lang="ko-KR" alt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3020000020004" pitchFamily="34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AECA18A1-3639-4DF1-B376-33AA4480F3C9}"/>
              </a:ext>
            </a:extLst>
          </p:cNvPr>
          <p:cNvCxnSpPr>
            <a:cxnSpLocks/>
          </p:cNvCxnSpPr>
          <p:nvPr/>
        </p:nvCxnSpPr>
        <p:spPr>
          <a:xfrm>
            <a:off x="3790950" y="3943350"/>
            <a:ext cx="4638675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CB91D4-A602-4B3B-8FD1-D33B16B80134}"/>
              </a:ext>
            </a:extLst>
          </p:cNvPr>
          <p:cNvSpPr txBox="1"/>
          <p:nvPr/>
        </p:nvSpPr>
        <p:spPr>
          <a:xfrm>
            <a:off x="3048000" y="402530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3020000020004" pitchFamily="34" charset="-127"/>
              </a:rPr>
              <a:t>CONCEPT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503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8934C-8FF0-4686-BEF3-8243BFCE6A8C}"/>
              </a:ext>
            </a:extLst>
          </p:cNvPr>
          <p:cNvSpPr txBox="1"/>
          <p:nvPr/>
        </p:nvSpPr>
        <p:spPr>
          <a:xfrm>
            <a:off x="7870321" y="2844134"/>
            <a:ext cx="3854447" cy="16459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algn="ctr" latinLnBrk="0">
              <a:lnSpc>
                <a:spcPct val="90000"/>
              </a:lnSpc>
              <a:spcBef>
                <a:spcPts val="1000"/>
              </a:spcBef>
            </a:pPr>
            <a:r>
              <a:rPr lang="ko-KR" altLang="en-US" sz="7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스피드</a:t>
            </a:r>
            <a:r>
              <a:rPr lang="en-US" altLang="ko-KR" sz="4000" dirty="0">
                <a:solidFill>
                  <a:schemeClr val="bg1"/>
                </a:solidFill>
              </a:rPr>
              <a:t> </a:t>
            </a:r>
          </a:p>
          <a:p>
            <a:pPr algn="ctr" latinLnBrk="0">
              <a:lnSpc>
                <a:spcPct val="90000"/>
              </a:lnSpc>
              <a:spcBef>
                <a:spcPts val="1000"/>
              </a:spcBef>
            </a:pPr>
            <a:r>
              <a:rPr lang="ko-K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속도감 있는 연출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C5A20-722B-4E5D-A3EF-62C103172918}"/>
              </a:ext>
            </a:extLst>
          </p:cNvPr>
          <p:cNvSpPr txBox="1"/>
          <p:nvPr/>
        </p:nvSpPr>
        <p:spPr>
          <a:xfrm>
            <a:off x="9108571" y="383901"/>
            <a:ext cx="1568954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4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MAIN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BF5B017-28EC-4AC0-AEF4-F0B656F1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" y="-2405"/>
            <a:ext cx="7265947" cy="68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8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EF321FB-532B-4C63-9E93-299B834D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8" y="778655"/>
            <a:ext cx="3279206" cy="3279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0C1560FC-7A48-4309-939D-99E9DF8B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18" y="1365767"/>
            <a:ext cx="1992814" cy="1985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그림 20" descr="그리기, 시계이(가) 표시된 사진&#10;&#10;자동 생성된 설명">
            <a:extLst>
              <a:ext uri="{FF2B5EF4-FFF2-40B4-BE49-F238E27FC236}">
                <a16:creationId xmlns:a16="http://schemas.microsoft.com/office/drawing/2014/main" id="{C8AC977C-2898-4E0E-8A6E-55372533FB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33" y="1496943"/>
            <a:ext cx="2298815" cy="184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31B6B-A50E-4C37-A013-2B0D4BA3FA4C}"/>
              </a:ext>
            </a:extLst>
          </p:cNvPr>
          <p:cNvSpPr txBox="1"/>
          <p:nvPr/>
        </p:nvSpPr>
        <p:spPr>
          <a:xfrm>
            <a:off x="3738562" y="3624404"/>
            <a:ext cx="47148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dirty="0"/>
              <a:t>SUB</a:t>
            </a:r>
            <a:r>
              <a:rPr lang="ko-KR" altLang="en-US" sz="1800" dirty="0"/>
              <a:t> </a:t>
            </a:r>
            <a:r>
              <a:rPr lang="en-US" altLang="ko-KR" dirty="0"/>
              <a:t>2</a:t>
            </a:r>
            <a:r>
              <a:rPr lang="en-US" altLang="ko-KR" sz="1800" dirty="0"/>
              <a:t> </a:t>
            </a:r>
          </a:p>
          <a:p>
            <a:pPr algn="ctr">
              <a:spcAft>
                <a:spcPts val="600"/>
              </a:spcAft>
            </a:pP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브레이크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pPr algn="ctr">
              <a:spcAft>
                <a:spcPts val="600"/>
              </a:spcAft>
            </a:pPr>
            <a:r>
              <a:rPr lang="ko-KR" altLang="en-US" sz="1800" dirty="0"/>
              <a:t>밟는다고 지점에 </a:t>
            </a:r>
            <a:endParaRPr lang="en-US" altLang="ko-KR" sz="1800" dirty="0"/>
          </a:p>
          <a:p>
            <a:pPr algn="ctr">
              <a:spcAft>
                <a:spcPts val="600"/>
              </a:spcAft>
            </a:pPr>
            <a:r>
              <a:rPr lang="ko-KR" altLang="en-US" sz="1800" dirty="0"/>
              <a:t>바로 멈추는 것이 아닌 </a:t>
            </a:r>
            <a:endParaRPr lang="en-US" altLang="ko-KR" sz="1800" dirty="0"/>
          </a:p>
          <a:p>
            <a:pPr algn="ctr">
              <a:spcAft>
                <a:spcPts val="600"/>
              </a:spcAft>
            </a:pPr>
            <a:r>
              <a:rPr lang="ko-KR" altLang="en-US" sz="1800" b="1" u="sng" dirty="0">
                <a:highlight>
                  <a:srgbClr val="FFFF00"/>
                </a:highlight>
              </a:rPr>
              <a:t>미끄러지는 특성</a:t>
            </a:r>
            <a:endParaRPr lang="en-US" altLang="ko-KR" sz="1800" b="1" u="sng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B0168-EE63-455E-9369-EA53165DF6F5}"/>
              </a:ext>
            </a:extLst>
          </p:cNvPr>
          <p:cNvSpPr txBox="1"/>
          <p:nvPr/>
        </p:nvSpPr>
        <p:spPr>
          <a:xfrm>
            <a:off x="-643259" y="3624404"/>
            <a:ext cx="60960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dirty="0"/>
              <a:t>SUB1</a:t>
            </a:r>
          </a:p>
          <a:p>
            <a:pPr algn="ctr">
              <a:spcAft>
                <a:spcPts val="600"/>
              </a:spcAft>
            </a:pP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리얼리티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ko-KR" altLang="en-US" sz="1800" dirty="0"/>
              <a:t>휠 컴포넌트</a:t>
            </a:r>
            <a:r>
              <a:rPr lang="en-US" altLang="ko-KR" sz="1800" dirty="0"/>
              <a:t>, </a:t>
            </a:r>
            <a:r>
              <a:rPr lang="ko-KR" altLang="en-US" sz="1800" dirty="0"/>
              <a:t>좋은 그래픽</a:t>
            </a:r>
            <a:r>
              <a:rPr lang="en-US" altLang="ko-KR" dirty="0"/>
              <a:t> </a:t>
            </a:r>
          </a:p>
          <a:p>
            <a:pPr algn="ctr">
              <a:spcAft>
                <a:spcPts val="600"/>
              </a:spcAft>
            </a:pPr>
            <a:r>
              <a:rPr lang="ko-KR" altLang="en-US" sz="1800" b="1" u="sng" dirty="0">
                <a:highlight>
                  <a:srgbClr val="FFFF00"/>
                </a:highlight>
              </a:rPr>
              <a:t>최상의 경험</a:t>
            </a:r>
            <a:endParaRPr lang="en-US" altLang="ko-KR" sz="1800" b="1" u="sng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7D54E-FAD7-415E-A1D5-324D63899972}"/>
              </a:ext>
            </a:extLst>
          </p:cNvPr>
          <p:cNvSpPr txBox="1"/>
          <p:nvPr/>
        </p:nvSpPr>
        <p:spPr>
          <a:xfrm>
            <a:off x="8350261" y="3624403"/>
            <a:ext cx="28589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1800" dirty="0"/>
              <a:t>SUB</a:t>
            </a:r>
            <a:r>
              <a:rPr lang="ko-KR" altLang="en-US" sz="1800" dirty="0"/>
              <a:t> </a:t>
            </a:r>
            <a:r>
              <a:rPr lang="en-US" altLang="ko-KR" sz="1800" dirty="0"/>
              <a:t>3 </a:t>
            </a:r>
          </a:p>
          <a:p>
            <a:pPr algn="ctr">
              <a:spcAft>
                <a:spcPts val="600"/>
              </a:spcAft>
            </a:pP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소리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ko-KR" altLang="en-US" sz="1800" dirty="0"/>
              <a:t>시각적인 피드백 중요 </a:t>
            </a:r>
            <a:endParaRPr lang="en-US" altLang="ko-KR" sz="1800" dirty="0"/>
          </a:p>
          <a:p>
            <a:pPr algn="ctr">
              <a:spcAft>
                <a:spcPts val="600"/>
              </a:spcAft>
            </a:pPr>
            <a:r>
              <a:rPr lang="ko-KR" altLang="en-US" sz="1800" b="1" u="sng" dirty="0">
                <a:highlight>
                  <a:srgbClr val="FFFF00"/>
                </a:highlight>
              </a:rPr>
              <a:t>청각적인 피드백</a:t>
            </a:r>
            <a:endParaRPr lang="en-US" altLang="ko-KR" sz="1800" b="1" u="sng" dirty="0">
              <a:highlight>
                <a:srgbClr val="FFFF00"/>
              </a:highlight>
            </a:endParaRPr>
          </a:p>
          <a:p>
            <a:pPr algn="ctr">
              <a:spcAft>
                <a:spcPts val="600"/>
              </a:spcAft>
            </a:pPr>
            <a:r>
              <a:rPr lang="ko-KR" altLang="en-US" sz="1800" dirty="0"/>
              <a:t> </a:t>
            </a:r>
            <a:r>
              <a:rPr lang="ko-KR" altLang="en-US" dirty="0"/>
              <a:t>또한 중요 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74940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1DE3F3D-C0B0-4343-9F9B-D2189E2F2A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4094D4A-A88E-48D6-B42D-161ABD626EEF}"/>
              </a:ext>
            </a:extLst>
          </p:cNvPr>
          <p:cNvSpPr/>
          <p:nvPr/>
        </p:nvSpPr>
        <p:spPr>
          <a:xfrm>
            <a:off x="6342808" y="523409"/>
            <a:ext cx="5083583" cy="58111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6ED19CF-8DEF-425F-A05E-CDA703DBA9A4}"/>
              </a:ext>
            </a:extLst>
          </p:cNvPr>
          <p:cNvSpPr/>
          <p:nvPr/>
        </p:nvSpPr>
        <p:spPr>
          <a:xfrm>
            <a:off x="777875" y="523410"/>
            <a:ext cx="5083583" cy="58111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68813-37ED-44AF-B0BA-AC759D057FEF}"/>
              </a:ext>
            </a:extLst>
          </p:cNvPr>
          <p:cNvSpPr txBox="1"/>
          <p:nvPr/>
        </p:nvSpPr>
        <p:spPr>
          <a:xfrm>
            <a:off x="641758" y="4417428"/>
            <a:ext cx="511492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SUB</a:t>
            </a:r>
            <a:r>
              <a:rPr lang="ko-KR" altLang="en-US" sz="1800" dirty="0"/>
              <a:t> </a:t>
            </a:r>
            <a:r>
              <a:rPr lang="en-US" altLang="ko-KR" sz="1800" dirty="0"/>
              <a:t>4</a:t>
            </a:r>
          </a:p>
          <a:p>
            <a:pPr algn="ctr"/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트랙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endParaRPr lang="en-US" altLang="ko-KR" sz="1800" dirty="0"/>
          </a:p>
          <a:p>
            <a:pPr algn="ctr"/>
            <a:r>
              <a:rPr lang="ko-KR" altLang="en-US" sz="1800" dirty="0"/>
              <a:t>경주로</a:t>
            </a:r>
            <a:r>
              <a:rPr lang="en-US" altLang="ko-KR" sz="1800" dirty="0"/>
              <a:t>, </a:t>
            </a:r>
            <a:r>
              <a:rPr lang="ko-KR" altLang="en-US" sz="1800" dirty="0"/>
              <a:t>도심이나 숲 </a:t>
            </a:r>
            <a:endParaRPr lang="en-US" altLang="ko-KR" sz="1800" dirty="0"/>
          </a:p>
          <a:p>
            <a:pPr algn="ctr"/>
            <a:r>
              <a:rPr lang="ko-KR" altLang="en-US" sz="1800" u="sng" dirty="0"/>
              <a:t>새로운 경주로에 대한 </a:t>
            </a:r>
            <a:r>
              <a:rPr lang="ko-KR" altLang="en-US" sz="1800" b="1" u="sng" dirty="0">
                <a:highlight>
                  <a:srgbClr val="FFFF00"/>
                </a:highlight>
              </a:rPr>
              <a:t>기대</a:t>
            </a:r>
            <a:r>
              <a:rPr lang="ko-KR" altLang="en-US" sz="1800" u="sng" dirty="0"/>
              <a:t>와 다양성 추구</a:t>
            </a:r>
            <a:endParaRPr lang="en-US" altLang="ko-KR" sz="1800" u="sng" dirty="0"/>
          </a:p>
        </p:txBody>
      </p:sp>
      <p:pic>
        <p:nvPicPr>
          <p:cNvPr id="8" name="그림 7" descr="장치이(가) 표시된 사진&#10;&#10;자동 생성된 설명">
            <a:extLst>
              <a:ext uri="{FF2B5EF4-FFF2-40B4-BE49-F238E27FC236}">
                <a16:creationId xmlns:a16="http://schemas.microsoft.com/office/drawing/2014/main" id="{02315694-290E-49E7-AF45-D59873C6B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19" y="541134"/>
            <a:ext cx="3876294" cy="3876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0A23AEE-E374-4BF5-B237-FC58DF34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66" y="691313"/>
            <a:ext cx="3726115" cy="3726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91ABFF-6C96-4E13-994F-D471C375E19B}"/>
              </a:ext>
            </a:extLst>
          </p:cNvPr>
          <p:cNvSpPr txBox="1"/>
          <p:nvPr/>
        </p:nvSpPr>
        <p:spPr>
          <a:xfrm>
            <a:off x="6465102" y="4417428"/>
            <a:ext cx="511492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SUB</a:t>
            </a:r>
            <a:r>
              <a:rPr lang="ko-KR" altLang="en-US" sz="1800" dirty="0"/>
              <a:t> </a:t>
            </a:r>
            <a:r>
              <a:rPr lang="en-US" altLang="ko-KR" sz="1800" dirty="0"/>
              <a:t>5</a:t>
            </a:r>
          </a:p>
          <a:p>
            <a:pPr algn="ctr"/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endParaRPr lang="en-US" altLang="ko-KR" sz="1800" dirty="0"/>
          </a:p>
          <a:p>
            <a:pPr algn="ctr"/>
            <a:r>
              <a:rPr lang="ko-KR" altLang="en-US" sz="1800" dirty="0"/>
              <a:t>혼자 플레이 하는 것이 아닌 </a:t>
            </a:r>
            <a:r>
              <a:rPr lang="ko-KR" altLang="en-US" sz="1800" b="1" dirty="0"/>
              <a:t>경쟁</a:t>
            </a:r>
            <a:endParaRPr lang="en-US" altLang="ko-KR" sz="1800" b="1" dirty="0"/>
          </a:p>
          <a:p>
            <a:pPr algn="ctr"/>
            <a:r>
              <a:rPr lang="ko-KR" altLang="en-US" b="1" u="sng" dirty="0">
                <a:highlight>
                  <a:srgbClr val="FFFF00"/>
                </a:highlight>
              </a:rPr>
              <a:t>긴장감 부여</a:t>
            </a:r>
            <a:endParaRPr lang="en-US" altLang="ko-KR" sz="1800" b="1" u="sng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428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실외, 사람, 도로, 타기이(가) 표시된 사진&#10;&#10;자동 생성된 설명">
            <a:extLst>
              <a:ext uri="{FF2B5EF4-FFF2-40B4-BE49-F238E27FC236}">
                <a16:creationId xmlns:a16="http://schemas.microsoft.com/office/drawing/2014/main" id="{A954AC5B-9D8A-4004-8C07-88E3F80A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45" b="10821"/>
          <a:stretch/>
        </p:blipFill>
        <p:spPr>
          <a:xfrm>
            <a:off x="-1" y="-4684"/>
            <a:ext cx="12192000" cy="685594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C31D767-F3D2-4256-B190-386249A7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1" y="499747"/>
            <a:ext cx="6520719" cy="1325563"/>
          </a:xfrm>
        </p:spPr>
        <p:txBody>
          <a:bodyPr>
            <a:no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BRAKE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5BFAD8-2CB7-4FEA-AA5C-C16C6641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26" y="3423290"/>
            <a:ext cx="5272888" cy="11695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ko-KR" altLang="en-US" sz="1800" dirty="0"/>
              <a:t>최대한 브레이크를 밟지 않고 </a:t>
            </a:r>
            <a:endParaRPr lang="en-US" altLang="ko-KR" sz="1800" dirty="0"/>
          </a:p>
          <a:p>
            <a:pPr marL="0" indent="0">
              <a:buNone/>
            </a:pPr>
            <a:r>
              <a:rPr lang="ko-KR" altLang="en-US" sz="1800" dirty="0"/>
              <a:t>게임을 플레이 할 수 있게끔 </a:t>
            </a:r>
            <a:r>
              <a:rPr lang="ko-KR" altLang="en-US" sz="2400" b="1" u="sng" dirty="0">
                <a:solidFill>
                  <a:srgbClr val="FFC000"/>
                </a:solidFill>
              </a:rPr>
              <a:t>빠른 감속</a:t>
            </a:r>
            <a:r>
              <a:rPr lang="ko-KR" altLang="en-US" sz="2400" b="1" dirty="0">
                <a:solidFill>
                  <a:srgbClr val="FFC000"/>
                </a:solidFill>
              </a:rPr>
              <a:t> </a:t>
            </a:r>
            <a:r>
              <a:rPr lang="ko-KR" altLang="en-US" sz="1800" dirty="0"/>
              <a:t>지원</a:t>
            </a:r>
            <a:endParaRPr lang="en-US" altLang="ko-KR" sz="1800" dirty="0"/>
          </a:p>
        </p:txBody>
      </p:sp>
      <p:sp>
        <p:nvSpPr>
          <p:cNvPr id="2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10581-57E2-471D-8AE0-BBB9E8EBF801}"/>
              </a:ext>
            </a:extLst>
          </p:cNvPr>
          <p:cNvSpPr txBox="1"/>
          <p:nvPr/>
        </p:nvSpPr>
        <p:spPr>
          <a:xfrm>
            <a:off x="718281" y="1948421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Aft>
                <a:spcPts val="600"/>
              </a:spcAft>
            </a:pPr>
            <a:endParaRPr lang="en-US" altLang="ko-KR" sz="2400" b="1" dirty="0"/>
          </a:p>
          <a:p>
            <a:pPr>
              <a:spcAft>
                <a:spcPts val="600"/>
              </a:spcAft>
            </a:pPr>
            <a:r>
              <a:rPr lang="en-US" altLang="ko-KR" sz="2400" b="1" dirty="0"/>
              <a:t>“If you brake, you don’t win”</a:t>
            </a:r>
          </a:p>
          <a:p>
            <a:pPr>
              <a:spcAft>
                <a:spcPts val="600"/>
              </a:spcAft>
            </a:pPr>
            <a:r>
              <a:rPr lang="ko-KR" altLang="en-US" sz="1600" dirty="0"/>
              <a:t>만약 너가 브레이크를 밟는 다면</a:t>
            </a:r>
            <a:r>
              <a:rPr lang="en-US" altLang="ko-KR" sz="1600" dirty="0"/>
              <a:t>, </a:t>
            </a:r>
            <a:r>
              <a:rPr lang="ko-KR" altLang="en-US" sz="1600" dirty="0"/>
              <a:t>이길 수 없을 것이다</a:t>
            </a:r>
            <a:endParaRPr lang="en-US" altLang="ko-K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F546C-AF7D-4A4A-9E92-2BDBF161E615}"/>
              </a:ext>
            </a:extLst>
          </p:cNvPr>
          <p:cNvSpPr txBox="1"/>
          <p:nvPr/>
        </p:nvSpPr>
        <p:spPr>
          <a:xfrm>
            <a:off x="718281" y="4778469"/>
            <a:ext cx="60960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dirty="0"/>
              <a:t>브레이크를 밟지 말라</a:t>
            </a:r>
            <a:r>
              <a:rPr lang="en-US" altLang="ko-KR" dirty="0"/>
              <a:t>!</a:t>
            </a:r>
          </a:p>
          <a:p>
            <a:pPr>
              <a:spcAft>
                <a:spcPts val="600"/>
              </a:spcAft>
            </a:pPr>
            <a:r>
              <a:rPr lang="ko-KR" altLang="en-US" dirty="0"/>
              <a:t>명령조 </a:t>
            </a:r>
            <a:r>
              <a:rPr lang="en-US" altLang="ko-KR" dirty="0"/>
              <a:t>DON’T BRAKE</a:t>
            </a:r>
          </a:p>
        </p:txBody>
      </p:sp>
      <p:pic>
        <p:nvPicPr>
          <p:cNvPr id="22" name="그림 21" descr="사람, 실외, 타기, 남자이(가) 표시된 사진&#10;&#10;자동 생성된 설명">
            <a:extLst>
              <a:ext uri="{FF2B5EF4-FFF2-40B4-BE49-F238E27FC236}">
                <a16:creationId xmlns:a16="http://schemas.microsoft.com/office/drawing/2014/main" id="{2A44F02F-28D4-46DC-95A0-322730340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59" y="779045"/>
            <a:ext cx="6220114" cy="622563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B0C2C04-F73B-4415-BE35-C2C7A67D28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88" y="5804823"/>
            <a:ext cx="4943475" cy="13977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F64198D-4FE8-4281-8513-61FDD7B70EDD}"/>
              </a:ext>
            </a:extLst>
          </p:cNvPr>
          <p:cNvSpPr txBox="1"/>
          <p:nvPr/>
        </p:nvSpPr>
        <p:spPr>
          <a:xfrm>
            <a:off x="7568614" y="5853648"/>
            <a:ext cx="470534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이탈리아 전설적인 스프린터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마리오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치폴리니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485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609</Words>
  <Application>Microsoft Office PowerPoint</Application>
  <PresentationFormat>와이드스크린</PresentationFormat>
  <Paragraphs>165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3" baseType="lpstr">
      <vt:lpstr>HY헤드라인M</vt:lpstr>
      <vt:lpstr>Malgun Gothic Semilight</vt:lpstr>
      <vt:lpstr>맑은 고딕</vt:lpstr>
      <vt:lpstr>한컴 윤고딕 240</vt:lpstr>
      <vt:lpstr>함초롬바탕</vt:lpstr>
      <vt:lpstr>Arial</vt:lpstr>
      <vt:lpstr>Bahnschrift Condensed</vt:lpstr>
      <vt:lpstr>Calibri</vt:lpstr>
      <vt:lpstr>Office 테마</vt:lpstr>
      <vt:lpstr>PowerPoint 프레젠테이션</vt:lpstr>
      <vt:lpstr>PowerPoint 프레젠테이션</vt:lpstr>
      <vt:lpstr>선정 배경</vt:lpstr>
      <vt:lpstr>PowerPoint 프레젠테이션</vt:lpstr>
      <vt:lpstr>컨 셉</vt:lpstr>
      <vt:lpstr>PowerPoint 프레젠테이션</vt:lpstr>
      <vt:lpstr>PowerPoint 프레젠테이션</vt:lpstr>
      <vt:lpstr>PowerPoint 프레젠테이션</vt:lpstr>
      <vt:lpstr>DON’T BRAKE</vt:lpstr>
      <vt:lpstr>개발정보</vt:lpstr>
      <vt:lpstr>계획</vt:lpstr>
      <vt:lpstr>계획 추가 및 변경 점</vt:lpstr>
      <vt:lpstr>PowerPoint 프레젠테이션</vt:lpstr>
      <vt:lpstr>PowerPoint 프레젠테이션</vt:lpstr>
      <vt:lpstr>PowerPoint 프레젠테이션</vt:lpstr>
      <vt:lpstr>메뉴 추가정보</vt:lpstr>
      <vt:lpstr>PowerPoint 프레젠테이션</vt:lpstr>
      <vt:lpstr>RULES</vt:lpstr>
      <vt:lpstr>클리어</vt:lpstr>
      <vt:lpstr>PowerPoint 프레젠테이션</vt:lpstr>
      <vt:lpstr>차량 구현</vt:lpstr>
      <vt:lpstr>AI 구현</vt:lpstr>
      <vt:lpstr>발전방향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진한</dc:creator>
  <cp:lastModifiedBy>김 진한</cp:lastModifiedBy>
  <cp:revision>10</cp:revision>
  <dcterms:created xsi:type="dcterms:W3CDTF">2020-06-27T12:32:03Z</dcterms:created>
  <dcterms:modified xsi:type="dcterms:W3CDTF">2020-06-29T10:31:12Z</dcterms:modified>
</cp:coreProperties>
</file>