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3" r:id="rId4"/>
    <p:sldId id="260" r:id="rId5"/>
    <p:sldId id="272" r:id="rId6"/>
    <p:sldId id="271" r:id="rId7"/>
    <p:sldId id="262" r:id="rId8"/>
    <p:sldId id="266" r:id="rId9"/>
    <p:sldId id="267" r:id="rId10"/>
    <p:sldId id="269" r:id="rId11"/>
    <p:sldId id="270" r:id="rId12"/>
    <p:sldId id="261" r:id="rId13"/>
    <p:sldId id="264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5BA7E2-142C-4241-B8DB-FBD1ED208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8825345-F5E6-48B2-AE20-4E7490086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BB4E36-2B7B-4796-80F8-18B405731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8BC6C0-AA99-4C65-A1A0-F810E2A4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13E4180-9787-4FA5-91F0-F49DC638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050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285E2F-5B2B-44F1-9C53-6F9C4CFF1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4E3DD29-A8CB-4367-91BA-59D55B5ED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31E5A6-176A-40F3-8775-C2D68E6B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BD619A-763F-400A-9781-0480C18B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AAD2D19-1DD4-4C78-A277-DC0A93028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847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CDBA7DD-FC3F-45BB-AFA8-1E982A852F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0CA9457-5999-4498-8B3C-6257DBA7A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CEF269-0BD4-4006-82DE-287D5D20D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48324C4-AB5F-4322-ADFC-DA2C46ED0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0FFAE4-7935-4AC1-9B4B-919B3B23E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5171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E78E4C-ACE1-490B-864E-2D42D4560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8C2533-C0D1-4290-94F0-E3354DF5E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E90CFD9-433D-46BE-B4F1-1B26167BA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191B9D-E45D-42D0-A6E5-DE4D984FD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EBC59F-A6ED-4CCF-B520-4FFFD6921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007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DB9D6F-0315-4BAF-9687-2853FBF3B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6A3BFAF-1CED-4031-95C0-A33D48C4A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F81DED-9269-4546-B0E9-BC58DD882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86ADB8-2CD6-4D0E-94CD-31706110C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664F9B-5F6B-48C1-A908-9DB22889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791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A29BDA-7FCC-487A-9124-5BEEE67E8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3A8192-0693-43C1-8006-FA92B528D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9942005-0E56-4726-A100-756837D03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20A8B1B-CF57-471D-B247-9CE9BA67A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4AE1FFC-1F66-47BC-9F9F-71365D7F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31A787D-CC83-4678-8432-DA2070C2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107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4E0A34-B803-4CDA-BA79-07B1ECA4F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F3F09BB-F558-46B1-8F35-6400C528E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990AF04-9F12-4AC2-85D2-3BB25C541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641C140-B418-47A8-A5C9-E6044E8ACF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DFE8119-8D4B-40D8-8FE9-F68E74E8EA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99A7C41-61E5-4421-B1AB-7E9E697F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70F1BF0-8827-43DF-BADF-04D7FE19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1B15A84-61F1-4F86-B88E-C1E8D7B13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530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D363BC-A185-4CA1-96D9-F7F3A2000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3C6A04D-C2B1-4064-A92F-D884265C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3AD1B01-F1B4-439D-B703-42584376E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66486A5-2DA7-45B4-8263-0B8AC5C0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88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A07ED37-28D6-4449-9388-FB3D3ED5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1341632-2650-445D-A67D-CD5788C6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04CDA49-C274-4ECD-B590-0016355A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71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8E99EF-7E3A-4A09-A66E-EE20E9FC0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FDD8B9C-7DDB-4DAC-9744-34855A4A4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02C0A43-3B29-4D75-8B88-DF087328F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13BDB1F-4904-43A1-92CF-13935850B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EE5E328-8CC6-446A-AF0F-DE754037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FDA0C61-BB3D-4538-8F80-7FC2DFE7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43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EEE9F3-DFEA-489D-8A28-7E05DD7E0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91E64A3-F81D-4936-9D78-8D5C0FE4A1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BCB2DC5-6B2D-4148-8915-9BAC4C996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2A3AC3-5323-4310-A753-8CC7CD70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9BC8DC6-5912-4F17-9D7C-6443CAC56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0F353DA-C88B-4A32-877F-26C442A09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0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839757A-BD99-4344-A50E-E4C1B196E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BF3E57E-FDA0-44E7-AC43-4A8134046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88EDB2-7696-4F19-8E86-6F8107DA0B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EB84-6E35-4BD8-A527-C78BE46D6D98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36DFD6-59AC-491D-BC18-ABC2EFEAE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9F516C2-F98D-419F-8F87-46FFCE516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41CD6-11C6-413D-843F-CD58CA77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539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F9EDC0-FC59-4225-8AE5-1A50B6F8E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3424"/>
            <a:ext cx="9144000" cy="799202"/>
          </a:xfrm>
        </p:spPr>
        <p:txBody>
          <a:bodyPr>
            <a:noAutofit/>
          </a:bodyPr>
          <a:lstStyle/>
          <a:p>
            <a:r>
              <a:rPr lang="en-US" altLang="ko-KR" sz="8000" dirty="0"/>
              <a:t>E.W.L</a:t>
            </a:r>
            <a:endParaRPr lang="ko-KR" altLang="en-US" sz="8000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67DC745-D752-4FA4-B915-88FB78257A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ko-KR" dirty="0"/>
              <a:t>1488010 </a:t>
            </a:r>
            <a:r>
              <a:rPr lang="ko-KR" altLang="en-US" dirty="0"/>
              <a:t>문승현</a:t>
            </a:r>
            <a:endParaRPr lang="en-US" altLang="ko-KR" dirty="0"/>
          </a:p>
          <a:p>
            <a:pPr algn="r"/>
            <a:r>
              <a:rPr lang="en-US" altLang="ko-KR" dirty="0"/>
              <a:t>1488012 </a:t>
            </a:r>
            <a:r>
              <a:rPr lang="ko-KR" altLang="en-US" dirty="0"/>
              <a:t>민경환</a:t>
            </a:r>
          </a:p>
        </p:txBody>
      </p:sp>
    </p:spTree>
    <p:extLst>
      <p:ext uri="{BB962C8B-B14F-4D97-AF65-F5344CB8AC3E}">
        <p14:creationId xmlns:p14="http://schemas.microsoft.com/office/powerpoint/2010/main" val="1656234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7AEAB8-AD84-497D-B36D-7D1723681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게임설명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BD8287D-5A20-4A77-A4EA-D394091C4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8122" y="1825625"/>
            <a:ext cx="4515678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1800" dirty="0"/>
              <a:t>- </a:t>
            </a:r>
            <a:r>
              <a:rPr lang="ko-KR" altLang="en-US" sz="1800" dirty="0"/>
              <a:t>캐릭터 창에서는 현재 고용되어 있는 동료들의 목록을 볼 수 있으며 던전으로 출격할 </a:t>
            </a:r>
            <a:r>
              <a:rPr lang="ko-KR" altLang="en-US" sz="1800" dirty="0" err="1"/>
              <a:t>맴버와</a:t>
            </a:r>
            <a:r>
              <a:rPr lang="ko-KR" altLang="en-US" sz="1800" dirty="0"/>
              <a:t> 파티의 전열과 후열을 설정할 수 있다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>
              <a:buFontTx/>
              <a:buChar char="-"/>
            </a:pPr>
            <a:r>
              <a:rPr lang="en-US" altLang="ko-KR" sz="1800" dirty="0"/>
              <a:t>Fire</a:t>
            </a:r>
            <a:r>
              <a:rPr lang="ko-KR" altLang="en-US" sz="1800" dirty="0"/>
              <a:t>를 통하여 부족하다고 생각되는 </a:t>
            </a:r>
            <a:r>
              <a:rPr lang="ko-KR" altLang="en-US" sz="1800" dirty="0" err="1"/>
              <a:t>맴버를</a:t>
            </a:r>
            <a:r>
              <a:rPr lang="ko-KR" altLang="en-US" sz="1800" dirty="0"/>
              <a:t> 해고 가능</a:t>
            </a:r>
            <a:endParaRPr lang="en-US" altLang="ko-KR" sz="1800" dirty="0"/>
          </a:p>
          <a:p>
            <a:pPr>
              <a:buFontTx/>
              <a:buChar char="-"/>
            </a:pPr>
            <a:endParaRPr lang="en-US" altLang="ko-KR" sz="1800" dirty="0"/>
          </a:p>
          <a:p>
            <a:pPr>
              <a:buFontTx/>
              <a:buChar char="-"/>
            </a:pPr>
            <a:r>
              <a:rPr lang="en-US" altLang="ko-KR" sz="1800" dirty="0"/>
              <a:t>Save</a:t>
            </a:r>
            <a:r>
              <a:rPr lang="ko-KR" altLang="en-US" sz="1800" dirty="0"/>
              <a:t>를 통해 캐릭터의 상태를 갱신 및 저장 가능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- </a:t>
            </a:r>
            <a:r>
              <a:rPr lang="ko-KR" altLang="en-US" sz="1800" dirty="0"/>
              <a:t>캐릭터를 선택하게 되면 </a:t>
            </a:r>
            <a:r>
              <a:rPr lang="en-US" altLang="ko-KR" sz="1800" dirty="0"/>
              <a:t>[</a:t>
            </a:r>
            <a:r>
              <a:rPr lang="ko-KR" altLang="en-US" sz="1800" dirty="0"/>
              <a:t>그림 </a:t>
            </a:r>
            <a:r>
              <a:rPr lang="en-US" altLang="ko-KR" sz="1800" dirty="0"/>
              <a:t>2] </a:t>
            </a:r>
            <a:r>
              <a:rPr lang="ko-KR" altLang="en-US" sz="1800" dirty="0"/>
              <a:t>처럼 캐릭터의 직업과 종족 능력치를 확인 할 수 있게 된다</a:t>
            </a:r>
            <a:endParaRPr lang="en-US" altLang="ko-KR" sz="1800" dirty="0"/>
          </a:p>
          <a:p>
            <a:pPr>
              <a:buFontTx/>
              <a:buChar char="-"/>
            </a:pP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- [</a:t>
            </a:r>
            <a:r>
              <a:rPr lang="ko-KR" altLang="en-US" sz="1800" dirty="0"/>
              <a:t>그림 </a:t>
            </a:r>
            <a:r>
              <a:rPr lang="en-US" altLang="ko-KR" sz="1800" dirty="0"/>
              <a:t>2]</a:t>
            </a:r>
            <a:r>
              <a:rPr lang="ko-KR" altLang="en-US" sz="1800" dirty="0"/>
              <a:t>의</a:t>
            </a:r>
            <a:r>
              <a:rPr lang="en-US" altLang="ko-KR" sz="1800" dirty="0"/>
              <a:t> </a:t>
            </a:r>
            <a:r>
              <a:rPr lang="en-US" altLang="ko-KR" sz="1800" dirty="0" err="1"/>
              <a:t>PartyCheck</a:t>
            </a:r>
            <a:r>
              <a:rPr lang="ko-KR" altLang="en-US" sz="1800" dirty="0"/>
              <a:t>에서 출격할 </a:t>
            </a:r>
            <a:r>
              <a:rPr lang="ko-KR" altLang="en-US" sz="1800" dirty="0" err="1"/>
              <a:t>맴버의</a:t>
            </a:r>
            <a:r>
              <a:rPr lang="ko-KR" altLang="en-US" sz="1800" dirty="0"/>
              <a:t> 선택을 할 수 있다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B0BFD2-ADEC-410D-B48B-ACA773C5BB89}"/>
              </a:ext>
            </a:extLst>
          </p:cNvPr>
          <p:cNvSpPr txBox="1"/>
          <p:nvPr/>
        </p:nvSpPr>
        <p:spPr>
          <a:xfrm>
            <a:off x="1622096" y="5887281"/>
            <a:ext cx="1205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[</a:t>
            </a:r>
            <a:r>
              <a:rPr lang="ko-KR" altLang="en-US" sz="1200" dirty="0"/>
              <a:t>그림 </a:t>
            </a:r>
            <a:r>
              <a:rPr lang="en-US" altLang="ko-KR" sz="1200" dirty="0"/>
              <a:t>1]</a:t>
            </a:r>
            <a:endParaRPr lang="ko-KR" alt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B2B56B-3A7A-4A4C-BEF7-C92874C28FBE}"/>
              </a:ext>
            </a:extLst>
          </p:cNvPr>
          <p:cNvSpPr txBox="1"/>
          <p:nvPr/>
        </p:nvSpPr>
        <p:spPr>
          <a:xfrm>
            <a:off x="4746991" y="5887281"/>
            <a:ext cx="1205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[</a:t>
            </a:r>
            <a:r>
              <a:rPr lang="ko-KR" altLang="en-US" sz="1200" dirty="0"/>
              <a:t>그림 </a:t>
            </a:r>
            <a:r>
              <a:rPr lang="en-US" altLang="ko-KR" sz="1200" dirty="0"/>
              <a:t>2]</a:t>
            </a:r>
            <a:endParaRPr lang="ko-KR" altLang="en-US" sz="1200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F6E1462F-601D-4055-BACE-F069D7BC9175}"/>
              </a:ext>
            </a:extLst>
          </p:cNvPr>
          <p:cNvSpPr txBox="1">
            <a:spLocks/>
          </p:cNvSpPr>
          <p:nvPr/>
        </p:nvSpPr>
        <p:spPr>
          <a:xfrm>
            <a:off x="327968" y="110746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캐릭터</a:t>
            </a: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BC6D5C6-C686-4F0F-9807-379C0BADF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58" y="1987824"/>
            <a:ext cx="3503778" cy="3899458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C314918C-ED3C-4303-A71A-F46A64A98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3220" y="1107462"/>
            <a:ext cx="2927136" cy="477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06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7AEAB8-AD84-497D-B36D-7D1723681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게임설명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BD8287D-5A20-4A77-A4EA-D394091C4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8122" y="1825625"/>
            <a:ext cx="4515678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sz="1800" dirty="0"/>
              <a:t>Hire</a:t>
            </a:r>
            <a:r>
              <a:rPr lang="ko-KR" altLang="en-US" sz="1800" dirty="0"/>
              <a:t>를 통하여 신규 동료를 영입</a:t>
            </a:r>
            <a:endParaRPr lang="en-US" altLang="ko-KR" sz="1800" dirty="0"/>
          </a:p>
          <a:p>
            <a:pPr>
              <a:buFontTx/>
              <a:buChar char="-"/>
            </a:pPr>
            <a:endParaRPr lang="en-US" altLang="ko-KR" sz="1800" dirty="0"/>
          </a:p>
          <a:p>
            <a:pPr>
              <a:buFontTx/>
              <a:buChar char="-"/>
            </a:pPr>
            <a:r>
              <a:rPr lang="en-US" altLang="ko-KR" sz="1800" dirty="0"/>
              <a:t>Buy</a:t>
            </a:r>
            <a:r>
              <a:rPr lang="ko-KR" altLang="en-US" sz="1800" dirty="0"/>
              <a:t>에서 주기적으로 바뀌는 아이템리스트로 구매가능</a:t>
            </a:r>
            <a:endParaRPr lang="en-US" altLang="ko-KR" sz="1800" dirty="0"/>
          </a:p>
          <a:p>
            <a:pPr>
              <a:buFontTx/>
              <a:buChar char="-"/>
            </a:pPr>
            <a:r>
              <a:rPr lang="en-US" altLang="ko-KR" sz="1800" dirty="0"/>
              <a:t>Sell</a:t>
            </a:r>
            <a:r>
              <a:rPr lang="ko-KR" altLang="en-US" sz="1800" dirty="0"/>
              <a:t>에서는 팔기 가능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- Refine</a:t>
            </a:r>
            <a:r>
              <a:rPr lang="ko-KR" altLang="en-US" sz="1800" dirty="0"/>
              <a:t>에서는 보유한 장비를 강화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- </a:t>
            </a:r>
            <a:r>
              <a:rPr lang="en-US" altLang="ko-KR" sz="1800" dirty="0" err="1"/>
              <a:t>Inventorylist</a:t>
            </a:r>
            <a:r>
              <a:rPr lang="ko-KR" altLang="en-US" sz="1800" dirty="0"/>
              <a:t>를 통하여 보유중인 아이템을 종류별로 확인하거나 모든 아이템을 확인 하는 것이 가능함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F6E1462F-601D-4055-BACE-F069D7BC9175}"/>
              </a:ext>
            </a:extLst>
          </p:cNvPr>
          <p:cNvSpPr txBox="1">
            <a:spLocks/>
          </p:cNvSpPr>
          <p:nvPr/>
        </p:nvSpPr>
        <p:spPr>
          <a:xfrm>
            <a:off x="495451" y="3651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타운 </a:t>
            </a:r>
            <a:r>
              <a:rPr lang="en-US" altLang="ko-KR" dirty="0"/>
              <a:t>/ </a:t>
            </a:r>
            <a:r>
              <a:rPr lang="ko-KR" altLang="en-US" dirty="0"/>
              <a:t>인벤토리</a:t>
            </a: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ko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5DF08B79-D689-48DA-A194-9ADD8F1D2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451" y="941727"/>
            <a:ext cx="5839640" cy="2867425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67B28359-5F20-46E0-975E-1861FA9D47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477" y="3809152"/>
            <a:ext cx="5639587" cy="30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082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880C6A-5050-41AC-9DD0-C32FF728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시나리오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CD0BAB-E043-4F74-A0D5-039BB0104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ko-KR" altLang="en-US" dirty="0">
                <a:effectLst/>
              </a:rPr>
              <a:t>세계의 중심에 존재한다는 거대한 기둥이 눈에 들어온다</a:t>
            </a:r>
            <a:r>
              <a:rPr lang="en-US" altLang="ko-KR" dirty="0">
                <a:effectLst/>
              </a:rPr>
              <a:t>.</a:t>
            </a:r>
          </a:p>
          <a:p>
            <a:pPr marL="0" indent="0">
              <a:buNone/>
            </a:pPr>
            <a:endParaRPr lang="en-US" altLang="ko-KR" dirty="0">
              <a:effectLst/>
            </a:endParaRPr>
          </a:p>
          <a:p>
            <a:pPr marL="0" indent="0">
              <a:buNone/>
            </a:pPr>
            <a:r>
              <a:rPr lang="ko-KR" altLang="en-US" dirty="0">
                <a:effectLst/>
              </a:rPr>
              <a:t>탑의 바닥도 꼭대기도 알 수 없는 그 기둥은 별차원의 세계로 인도해주는 관문의 역할을 하고 있다</a:t>
            </a:r>
            <a:r>
              <a:rPr lang="en-US" altLang="ko-KR" dirty="0">
                <a:effectLst/>
              </a:rPr>
              <a:t>.</a:t>
            </a:r>
          </a:p>
          <a:p>
            <a:pPr marL="0" indent="0">
              <a:buNone/>
            </a:pPr>
            <a:r>
              <a:rPr lang="ko-KR" altLang="en-US" dirty="0">
                <a:effectLst/>
              </a:rPr>
              <a:t>별차원의 세계에서는 이 세계에서는 존재하지 않는 것들이 존재하고</a:t>
            </a:r>
            <a:r>
              <a:rPr lang="en-US" altLang="ko-KR" dirty="0">
                <a:effectLst/>
              </a:rPr>
              <a:t>,</a:t>
            </a:r>
            <a:br>
              <a:rPr lang="en-US" altLang="ko-KR" dirty="0">
                <a:effectLst/>
              </a:rPr>
            </a:br>
            <a:endParaRPr lang="en-US" altLang="ko-KR" dirty="0">
              <a:effectLst/>
            </a:endParaRPr>
          </a:p>
          <a:p>
            <a:pPr marL="0" indent="0">
              <a:buNone/>
            </a:pPr>
            <a:r>
              <a:rPr lang="ko-KR" altLang="en-US" dirty="0">
                <a:effectLst/>
              </a:rPr>
              <a:t>심층에 가까운 것일 수록 세상을 변혁의 시대로 이끄는 것들 투성이다</a:t>
            </a:r>
            <a:r>
              <a:rPr lang="en-US" altLang="ko-KR" dirty="0">
                <a:effectLst/>
              </a:rPr>
              <a:t>. </a:t>
            </a:r>
          </a:p>
          <a:p>
            <a:pPr marL="0" indent="0">
              <a:buNone/>
            </a:pPr>
            <a:r>
              <a:rPr lang="ko-KR" altLang="en-US" dirty="0">
                <a:effectLst/>
              </a:rPr>
              <a:t>초입조차 처음 오는 이들에게 친절하지 않는 그 기둥의 심층에 다다른 이들은 모두 사람의 모습을 할 뿐 초탈한 존재다</a:t>
            </a:r>
            <a:r>
              <a:rPr lang="en-US" altLang="ko-KR" dirty="0">
                <a:effectLst/>
              </a:rPr>
              <a:t>.</a:t>
            </a:r>
          </a:p>
          <a:p>
            <a:pPr marL="0" indent="0">
              <a:buNone/>
            </a:pPr>
            <a:endParaRPr lang="en-US" altLang="ko-KR" dirty="0">
              <a:effectLst/>
            </a:endParaRPr>
          </a:p>
          <a:p>
            <a:pPr marL="0" indent="0">
              <a:buNone/>
            </a:pPr>
            <a:r>
              <a:rPr lang="ko-KR" altLang="en-US" dirty="0">
                <a:effectLst/>
              </a:rPr>
              <a:t>모두들 자신의 목표와 상충하는 이들끼리 모여 보다 깊은 심층을 목표 삼으며 오늘도 탑에 들어간다</a:t>
            </a:r>
            <a:r>
              <a:rPr lang="en-US" altLang="ko-KR" dirty="0">
                <a:effectLst/>
              </a:rPr>
              <a:t>.</a:t>
            </a:r>
          </a:p>
          <a:p>
            <a:pPr marL="0" indent="0">
              <a:buNone/>
            </a:pPr>
            <a:r>
              <a:rPr lang="ko-KR" altLang="en-US" dirty="0" err="1">
                <a:effectLst/>
              </a:rPr>
              <a:t>그렇다하더라도</a:t>
            </a:r>
            <a:r>
              <a:rPr lang="ko-KR" altLang="en-US" dirty="0">
                <a:effectLst/>
              </a:rPr>
              <a:t> 죽음이 목적인 탑은 아닌 것이다</a:t>
            </a:r>
            <a:r>
              <a:rPr lang="en-US" altLang="ko-KR" dirty="0">
                <a:effectLst/>
              </a:rPr>
              <a:t>.</a:t>
            </a:r>
          </a:p>
          <a:p>
            <a:pPr marL="0" indent="0">
              <a:buNone/>
            </a:pPr>
            <a:endParaRPr lang="en-US" altLang="ko-KR" dirty="0">
              <a:effectLst/>
            </a:endParaRPr>
          </a:p>
          <a:p>
            <a:pPr marL="0" indent="0">
              <a:buNone/>
            </a:pPr>
            <a:r>
              <a:rPr lang="ko-KR" altLang="en-US" dirty="0">
                <a:effectLst/>
              </a:rPr>
              <a:t>그런 그들을 보조하기 위해 그리고 탑 주위에 이뤄진 마을을 위해 집단의 대표들이 모여 거대한 창구를 만들었다</a:t>
            </a:r>
            <a:r>
              <a:rPr lang="en-US" altLang="ko-KR" dirty="0">
                <a:effectLst/>
              </a:rPr>
              <a:t>.</a:t>
            </a:r>
          </a:p>
          <a:p>
            <a:pPr marL="0" indent="0">
              <a:buNone/>
            </a:pPr>
            <a:r>
              <a:rPr lang="ko-KR" altLang="en-US" dirty="0">
                <a:effectLst/>
              </a:rPr>
              <a:t>어려운 장소</a:t>
            </a:r>
            <a:r>
              <a:rPr lang="en-US" altLang="ko-KR" dirty="0">
                <a:effectLst/>
              </a:rPr>
              <a:t>, </a:t>
            </a:r>
            <a:r>
              <a:rPr lang="ko-KR" altLang="en-US" dirty="0">
                <a:effectLst/>
              </a:rPr>
              <a:t>채취하기 난해한 것들의 </a:t>
            </a:r>
            <a:r>
              <a:rPr lang="ko-KR" altLang="en-US" dirty="0" err="1">
                <a:effectLst/>
              </a:rPr>
              <a:t>위임등의</a:t>
            </a:r>
            <a:r>
              <a:rPr lang="ko-KR" altLang="en-US" dirty="0">
                <a:effectLst/>
              </a:rPr>
              <a:t> 역할을 맡아주며 탑 주위의 마을이 보다 원활히 만들어준다</a:t>
            </a:r>
            <a:r>
              <a:rPr lang="en-US" altLang="ko-KR" dirty="0">
                <a:effectLst/>
              </a:rPr>
              <a:t>.</a:t>
            </a:r>
          </a:p>
          <a:p>
            <a:pPr marL="0" indent="0">
              <a:buNone/>
            </a:pPr>
            <a:r>
              <a:rPr lang="ko-KR" altLang="en-US" dirty="0">
                <a:effectLst/>
              </a:rPr>
              <a:t>그런 장소에서 새로운 꿈을 꾸며 마을에 발을 내딛는다</a:t>
            </a:r>
            <a:r>
              <a:rPr lang="en-US" altLang="ko-KR" dirty="0">
                <a:effectLst/>
              </a:rPr>
              <a:t>.</a:t>
            </a:r>
          </a:p>
          <a:p>
            <a:pPr marL="0" indent="0">
              <a:buNone/>
            </a:pPr>
            <a:br>
              <a:rPr lang="en-US" altLang="ko-KR" dirty="0">
                <a:effectLst/>
              </a:rPr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5795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AFDB5B-2117-443D-9A31-147C0EEA4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개발과정</a:t>
            </a:r>
          </a:p>
        </p:txBody>
      </p:sp>
      <p:sp>
        <p:nvSpPr>
          <p:cNvPr id="5" name="화살표: 아래쪽 4">
            <a:extLst>
              <a:ext uri="{FF2B5EF4-FFF2-40B4-BE49-F238E27FC236}">
                <a16:creationId xmlns:a16="http://schemas.microsoft.com/office/drawing/2014/main" id="{0EE50BCD-32F0-4C3A-BC4F-8FE4B9EC2DC2}"/>
              </a:ext>
            </a:extLst>
          </p:cNvPr>
          <p:cNvSpPr/>
          <p:nvPr/>
        </p:nvSpPr>
        <p:spPr>
          <a:xfrm>
            <a:off x="1847153" y="2790917"/>
            <a:ext cx="543337" cy="10204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302325-C356-4628-8F85-BD904B39A337}"/>
              </a:ext>
            </a:extLst>
          </p:cNvPr>
          <p:cNvSpPr txBox="1"/>
          <p:nvPr/>
        </p:nvSpPr>
        <p:spPr>
          <a:xfrm>
            <a:off x="6455918" y="4440012"/>
            <a:ext cx="49264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개발 초기 단계와 중간</a:t>
            </a:r>
            <a:r>
              <a:rPr lang="en-US" altLang="ko-KR" dirty="0"/>
              <a:t>,</a:t>
            </a:r>
            <a:r>
              <a:rPr lang="ko-KR" altLang="en-US" dirty="0"/>
              <a:t> 현재의 메인 페이지 변화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초기에 한 페이지 안에 모든 것이 나타나 보기 불편한 점이 있었다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현재는 한 페이지 안에 나타나던 것들이 분리되어 개발 초기보다 확실히 보기 편해졌다</a:t>
            </a:r>
            <a:endParaRPr lang="en-US" altLang="ko-KR" dirty="0"/>
          </a:p>
        </p:txBody>
      </p:sp>
      <p:pic>
        <p:nvPicPr>
          <p:cNvPr id="13" name="그림 12" descr="스크린샷이(가) 표시된 사진&#10;&#10;자동 생성된 설명">
            <a:extLst>
              <a:ext uri="{FF2B5EF4-FFF2-40B4-BE49-F238E27FC236}">
                <a16:creationId xmlns:a16="http://schemas.microsoft.com/office/drawing/2014/main" id="{E1B9D53C-409F-4C29-A43A-A6BD4C4AD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57" y="250014"/>
            <a:ext cx="4079467" cy="2484887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3D094B43-AF8A-461E-A55E-CA908090F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756" y="4440012"/>
            <a:ext cx="4967946" cy="1924709"/>
          </a:xfrm>
          <a:prstGeom prst="rect">
            <a:avLst/>
          </a:prstGeom>
        </p:spPr>
      </p:pic>
      <p:sp>
        <p:nvSpPr>
          <p:cNvPr id="4" name="화살표: 아래쪽 3">
            <a:extLst>
              <a:ext uri="{FF2B5EF4-FFF2-40B4-BE49-F238E27FC236}">
                <a16:creationId xmlns:a16="http://schemas.microsoft.com/office/drawing/2014/main" id="{C0F3D055-4FF4-4051-8104-15C8FD1FB08D}"/>
              </a:ext>
            </a:extLst>
          </p:cNvPr>
          <p:cNvSpPr/>
          <p:nvPr/>
        </p:nvSpPr>
        <p:spPr>
          <a:xfrm rot="14192612">
            <a:off x="5255084" y="3136852"/>
            <a:ext cx="543337" cy="10204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A206C598-394C-4C05-A406-E76679769F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6767" y="880752"/>
            <a:ext cx="2970630" cy="2308325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4F23BDD3-4DC7-4367-BA8C-16F963DB8E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42214" y="1393380"/>
            <a:ext cx="2899029" cy="268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48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EE47A4-73A6-456D-93B7-21C6336D0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개임 개요</a:t>
            </a:r>
          </a:p>
        </p:txBody>
      </p:sp>
      <p:graphicFrame>
        <p:nvGraphicFramePr>
          <p:cNvPr id="6" name="Group 73">
            <a:extLst>
              <a:ext uri="{FF2B5EF4-FFF2-40B4-BE49-F238E27FC236}">
                <a16:creationId xmlns:a16="http://schemas.microsoft.com/office/drawing/2014/main" id="{31664DCA-FC6E-4DEE-9C2E-A8C613F8A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03247"/>
              </p:ext>
            </p:extLst>
          </p:nvPr>
        </p:nvGraphicFramePr>
        <p:xfrm>
          <a:off x="1709530" y="1572064"/>
          <a:ext cx="8799444" cy="5196498"/>
        </p:xfrm>
        <a:graphic>
          <a:graphicData uri="http://schemas.openxmlformats.org/drawingml/2006/table">
            <a:tbl>
              <a:tblPr/>
              <a:tblGrid>
                <a:gridCol w="2682757">
                  <a:extLst>
                    <a:ext uri="{9D8B030D-6E8A-4147-A177-3AD203B41FA5}">
                      <a16:colId xmlns:a16="http://schemas.microsoft.com/office/drawing/2014/main" val="3480157241"/>
                    </a:ext>
                  </a:extLst>
                </a:gridCol>
                <a:gridCol w="6116687">
                  <a:extLst>
                    <a:ext uri="{9D8B030D-6E8A-4147-A177-3AD203B41FA5}">
                      <a16:colId xmlns:a16="http://schemas.microsoft.com/office/drawing/2014/main" val="1146158444"/>
                    </a:ext>
                  </a:extLst>
                </a:gridCol>
              </a:tblGrid>
              <a:tr h="498586"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제목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E.W.L()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7662005"/>
                  </a:ext>
                </a:extLst>
              </a:tr>
              <a:tr h="641038"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소재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무한한 층을 가진 미지의 탑을 등반하며 성장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677057"/>
                  </a:ext>
                </a:extLst>
              </a:tr>
              <a:tr h="498586"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장르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로그라이크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,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롤 </a:t>
                      </a:r>
                      <a:r>
                        <a:rPr kumimoji="1" lang="ko-K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플레잉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, </a:t>
                      </a:r>
                      <a:r>
                        <a:rPr kumimoji="1" lang="ko-K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턴제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전략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772899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플랫폼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웹 브라우저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(PC / 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모바일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330586"/>
                  </a:ext>
                </a:extLst>
              </a:tr>
              <a:tr h="1065362"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기본 사양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해당버전 이상의 인터넷 브라우저를 지원하는 전자기기</a:t>
                      </a:r>
                      <a:endParaRPr kumimoji="1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965924"/>
                  </a:ext>
                </a:extLst>
              </a:tr>
              <a:tr h="1994340"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주요 이용자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marL="190500" indent="-190500"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914400" indent="-457200"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295400" indent="-381000"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714500" indent="-342900"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171700" indent="-342900"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628900" indent="-342900"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3086100" indent="-342900"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543300" indent="-342900"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4000500" indent="-342900"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285750" marR="0" lvl="0" indent="-285750" algn="just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전략적인 게임을 좋아하는 유저</a:t>
                      </a:r>
                      <a:endParaRPr kumimoji="1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285750" marR="0" lvl="0" indent="-285750" algn="just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죽음을 통해 성장하는 것을 좋아하는 유저</a:t>
                      </a:r>
                      <a:endParaRPr kumimoji="1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285750" marR="0" lvl="0" indent="-285750" algn="just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다양한 종류의 아이템을 수집하는 것을 좋아하는 유저</a:t>
                      </a:r>
                      <a:endParaRPr kumimoji="1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285750" marR="0" lvl="0" indent="-285750" algn="just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턴제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게임을 좋아하는 유저</a:t>
                      </a:r>
                      <a:endParaRPr kumimoji="1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285750" marR="0" lvl="0" indent="-285750" algn="just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</a:pPr>
                      <a:endParaRPr kumimoji="1" lang="ko-KR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913266"/>
                  </a:ext>
                </a:extLst>
              </a:tr>
            </a:tbl>
          </a:graphicData>
        </a:graphic>
      </p:graphicFrame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724FC9AF-AC98-4382-B288-02DCA02F86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8015742"/>
              </p:ext>
            </p:extLst>
          </p:nvPr>
        </p:nvGraphicFramePr>
        <p:xfrm>
          <a:off x="4461515" y="4216067"/>
          <a:ext cx="6020955" cy="510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0091">
                  <a:extLst>
                    <a:ext uri="{9D8B030D-6E8A-4147-A177-3AD203B41FA5}">
                      <a16:colId xmlns:a16="http://schemas.microsoft.com/office/drawing/2014/main" val="3051309085"/>
                    </a:ext>
                  </a:extLst>
                </a:gridCol>
                <a:gridCol w="1288291">
                  <a:extLst>
                    <a:ext uri="{9D8B030D-6E8A-4147-A177-3AD203B41FA5}">
                      <a16:colId xmlns:a16="http://schemas.microsoft.com/office/drawing/2014/main" val="365270169"/>
                    </a:ext>
                  </a:extLst>
                </a:gridCol>
                <a:gridCol w="1204191">
                  <a:extLst>
                    <a:ext uri="{9D8B030D-6E8A-4147-A177-3AD203B41FA5}">
                      <a16:colId xmlns:a16="http://schemas.microsoft.com/office/drawing/2014/main" val="626010564"/>
                    </a:ext>
                  </a:extLst>
                </a:gridCol>
                <a:gridCol w="1204191">
                  <a:extLst>
                    <a:ext uri="{9D8B030D-6E8A-4147-A177-3AD203B41FA5}">
                      <a16:colId xmlns:a16="http://schemas.microsoft.com/office/drawing/2014/main" val="1454951271"/>
                    </a:ext>
                  </a:extLst>
                </a:gridCol>
                <a:gridCol w="1204191">
                  <a:extLst>
                    <a:ext uri="{9D8B030D-6E8A-4147-A177-3AD203B41FA5}">
                      <a16:colId xmlns:a16="http://schemas.microsoft.com/office/drawing/2014/main" val="20295050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effectLst/>
                        </a:rPr>
                        <a:t>Chrome</a:t>
                      </a:r>
                      <a:endParaRPr lang="en-US" altLang="ko-KR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" marR="38100" marT="19050" marB="7620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effectLst/>
                        </a:rPr>
                        <a:t>Firefox (Gecko)</a:t>
                      </a:r>
                      <a:endParaRPr lang="en-US" altLang="ko-KR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" marR="38100" marT="19050" marB="7620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effectLst/>
                        </a:rPr>
                        <a:t>Internet Explorer</a:t>
                      </a:r>
                      <a:endParaRPr lang="en-US" altLang="ko-KR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" marR="38100" marT="19050" marB="7620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effectLst/>
                        </a:rPr>
                        <a:t>Opera</a:t>
                      </a:r>
                      <a:endParaRPr lang="en-US" altLang="ko-KR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" marR="38100" marT="19050" marB="7620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effectLst/>
                        </a:rPr>
                        <a:t>Safari (</a:t>
                      </a:r>
                      <a:r>
                        <a:rPr lang="en-US" sz="1050" u="none" strike="noStrike" dirty="0" err="1">
                          <a:effectLst/>
                        </a:rPr>
                        <a:t>WebKit</a:t>
                      </a:r>
                      <a:r>
                        <a:rPr lang="en-US" sz="1050" u="none" strike="noStrike" dirty="0">
                          <a:effectLst/>
                        </a:rPr>
                        <a:t>)</a:t>
                      </a:r>
                      <a:endParaRPr lang="en-US" altLang="ko-KR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" marR="38100" marT="19050" marB="76200" anchor="ctr"/>
                </a:tc>
                <a:extLst>
                  <a:ext uri="{0D108BD9-81ED-4DB2-BD59-A6C34878D82A}">
                    <a16:rowId xmlns:a16="http://schemas.microsoft.com/office/drawing/2014/main" val="993433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altLang="ko-KR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effectLst/>
                        </a:rPr>
                        <a:t>3.5</a:t>
                      </a:r>
                      <a:endParaRPr lang="en-US" altLang="ko-KR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altLang="ko-KR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effectLst/>
                        </a:rPr>
                        <a:t>10.50</a:t>
                      </a:r>
                      <a:endParaRPr lang="en-US" altLang="ko-KR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altLang="ko-KR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val="203538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4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AD49BD-E0EE-4231-B70C-2DBC8778B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게임 키워드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1C9450-44F1-493D-80BC-A973D7F67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/>
              <a:t>0. </a:t>
            </a:r>
            <a:r>
              <a:rPr lang="ko-KR" altLang="en-US" sz="2000" dirty="0"/>
              <a:t> 구현 </a:t>
            </a:r>
            <a:r>
              <a:rPr lang="en-US" altLang="ko-KR" sz="2000" dirty="0"/>
              <a:t>-</a:t>
            </a:r>
            <a:r>
              <a:rPr lang="ko-KR" altLang="en-US" sz="2000" dirty="0"/>
              <a:t>지금까지 게임을 하면서 인상 깊었거나 마음에 들은 시스템의 구현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000" dirty="0"/>
              <a:t>승천 </a:t>
            </a:r>
            <a:r>
              <a:rPr lang="en-US" altLang="ko-KR" sz="2000" dirty="0"/>
              <a:t>-</a:t>
            </a:r>
            <a:r>
              <a:rPr lang="ko-KR" altLang="en-US" sz="2000" dirty="0"/>
              <a:t> 무한한 성장 하여 탑과 성장의 극에 도달하는 것이 목적</a:t>
            </a:r>
            <a:r>
              <a:rPr lang="en-US" altLang="ko-KR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000" dirty="0"/>
              <a:t>윤회 </a:t>
            </a:r>
            <a:r>
              <a:rPr lang="en-US" altLang="ko-KR" sz="2000" dirty="0"/>
              <a:t>– </a:t>
            </a:r>
            <a:r>
              <a:rPr lang="ko-KR" altLang="en-US" sz="2000" dirty="0"/>
              <a:t>성장의 한계에 이렀다 판단되면 일부를 인계된 상태로 초기화후 재성장</a:t>
            </a: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000" dirty="0"/>
              <a:t>무작위 </a:t>
            </a:r>
            <a:r>
              <a:rPr lang="en-US" altLang="ko-KR" sz="2000" dirty="0"/>
              <a:t>- </a:t>
            </a:r>
            <a:r>
              <a:rPr lang="ko-KR" altLang="en-US" sz="2000" dirty="0"/>
              <a:t>선택하지 못하는 요소들과 들어갈 때 마다 다른 던전</a:t>
            </a:r>
            <a:r>
              <a:rPr lang="en-US" altLang="ko-KR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000" dirty="0"/>
              <a:t>탐색 </a:t>
            </a:r>
            <a:r>
              <a:rPr lang="en-US" altLang="ko-KR" sz="2000" dirty="0"/>
              <a:t>– </a:t>
            </a:r>
            <a:r>
              <a:rPr lang="ko-KR" altLang="en-US" sz="2000" dirty="0"/>
              <a:t>보다 깊은 장소에 도달할 수록 진귀한 재화를 모음</a:t>
            </a:r>
            <a:r>
              <a:rPr lang="en-US" altLang="ko-KR" sz="2000" dirty="0"/>
              <a:t>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6064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BFCFFC-4444-4B70-A595-13A76015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게임 컨셉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0B3261-DA29-40EB-9830-97B21EECF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1651"/>
            <a:ext cx="10515600" cy="37253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캐릭터의 고유 개성과 직업을 이용하여 전략적 플레이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무작위로 설정 되는 </a:t>
            </a:r>
            <a:r>
              <a:rPr lang="ko-KR" altLang="en-US" sz="2400" dirty="0" err="1"/>
              <a:t>스테이터스</a:t>
            </a:r>
            <a:r>
              <a:rPr lang="en-US" altLang="ko-KR" sz="2400" dirty="0"/>
              <a:t>, </a:t>
            </a:r>
            <a:r>
              <a:rPr lang="ko-KR" altLang="en-US" sz="2400" dirty="0"/>
              <a:t>스킬을 바탕으로 성장의 갈래가 결정</a:t>
            </a:r>
            <a:r>
              <a:rPr lang="en-US" altLang="ko-KR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탐험을 통해 재화를 수집</a:t>
            </a:r>
            <a:r>
              <a:rPr lang="en-US" altLang="ko-KR" sz="2400" dirty="0"/>
              <a:t>, </a:t>
            </a:r>
            <a:r>
              <a:rPr lang="ko-KR" altLang="en-US" sz="2400" dirty="0"/>
              <a:t>캐릭터를 고용으로 다양한 설정을 구상</a:t>
            </a:r>
            <a:r>
              <a:rPr lang="en-US" altLang="ko-KR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최대 </a:t>
            </a:r>
            <a:r>
              <a:rPr lang="en-US" altLang="ko-KR" sz="2400" dirty="0"/>
              <a:t>5</a:t>
            </a:r>
            <a:r>
              <a:rPr lang="ko-KR" altLang="en-US" sz="2400" dirty="0"/>
              <a:t>명의 파티를 구성하는 것으로 얻는 전략의 다양성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4507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B61908-A11D-4B87-8C30-43B083663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게임설명</a:t>
            </a:r>
          </a:p>
        </p:txBody>
      </p:sp>
      <p:graphicFrame>
        <p:nvGraphicFramePr>
          <p:cNvPr id="21" name="Group 73">
            <a:extLst>
              <a:ext uri="{FF2B5EF4-FFF2-40B4-BE49-F238E27FC236}">
                <a16:creationId xmlns:a16="http://schemas.microsoft.com/office/drawing/2014/main" id="{E9891830-D70A-4224-90AD-00C441A74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44726"/>
              </p:ext>
            </p:extLst>
          </p:nvPr>
        </p:nvGraphicFramePr>
        <p:xfrm>
          <a:off x="1696278" y="1881809"/>
          <a:ext cx="8799444" cy="3814520"/>
        </p:xfrm>
        <a:graphic>
          <a:graphicData uri="http://schemas.openxmlformats.org/drawingml/2006/table">
            <a:tbl>
              <a:tblPr/>
              <a:tblGrid>
                <a:gridCol w="2682757">
                  <a:extLst>
                    <a:ext uri="{9D8B030D-6E8A-4147-A177-3AD203B41FA5}">
                      <a16:colId xmlns:a16="http://schemas.microsoft.com/office/drawing/2014/main" val="3480157241"/>
                    </a:ext>
                  </a:extLst>
                </a:gridCol>
                <a:gridCol w="6116687">
                  <a:extLst>
                    <a:ext uri="{9D8B030D-6E8A-4147-A177-3AD203B41FA5}">
                      <a16:colId xmlns:a16="http://schemas.microsoft.com/office/drawing/2014/main" val="1146158444"/>
                    </a:ext>
                  </a:extLst>
                </a:gridCol>
              </a:tblGrid>
              <a:tr h="690072">
                <a:tc gridSpan="2"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ko-KR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특징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algn="ctr" latinLnBrk="1"/>
                      <a:endParaRPr lang="ko-KR" altLang="en-US" sz="1600" b="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7662005"/>
                  </a:ext>
                </a:extLst>
              </a:tr>
              <a:tr h="82067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전열 </a:t>
                      </a:r>
                      <a:r>
                        <a:rPr kumimoji="1" lang="en-US" altLang="ko-K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 </a:t>
                      </a: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후열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파티원들의 배치에 전열과 후열이 나뉘며 위치하고 있는 열에 따라 전투시  공격받을 조건이 달라진다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694365"/>
                  </a:ext>
                </a:extLst>
              </a:tr>
              <a:tr h="691638"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무한 성장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fontAlgn="t">
                        <a:spcBef>
                          <a:spcPct val="20000"/>
                        </a:spcBef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fontAlgn="t">
                        <a:spcBef>
                          <a:spcPct val="20000"/>
                        </a:spcBef>
                        <a:buClr>
                          <a:srgbClr val="99CC00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fontAlgn="t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fontAlgn="t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fontAlgn="t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t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캐릭터들은 성장 한계에 도달하더라도 환생과 같은 시스템으로</a:t>
                      </a:r>
                      <a:endParaRPr kumimoji="1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무한한 성장이 가능하다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환생을 통해 새로운 종족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스킬을 변화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획득하여 보다 </a:t>
                      </a:r>
                      <a:r>
                        <a:rPr kumimoji="1" lang="ko-K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강력해진다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.</a:t>
                      </a:r>
                      <a:endParaRPr kumimoji="1" lang="ko-KR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772899"/>
                  </a:ext>
                </a:extLst>
              </a:tr>
              <a:tr h="6916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필드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무작위로 생성되며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무한한 난이도로 생성이 가능하다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.</a:t>
                      </a:r>
                      <a:endParaRPr kumimoji="1" lang="ko-KR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9477163"/>
                  </a:ext>
                </a:extLst>
              </a:tr>
              <a:tr h="6916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800" b="1" i="0" kern="1200" dirty="0"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Charge</a:t>
                      </a:r>
                      <a:r>
                        <a:rPr lang="en-US" altLang="ko-KR" sz="1800" b="0" i="0" kern="1200" dirty="0"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/</a:t>
                      </a:r>
                      <a:r>
                        <a:rPr lang="en-US" altLang="ko-KR" sz="1800" b="1" i="0" kern="1200" dirty="0"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Count Time Battle</a:t>
                      </a:r>
                      <a:endParaRPr kumimoji="1" lang="ko-KR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5555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각기 다른 속도로 차오르는 행동력을 통하여 행동 순서를 가지게 된다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9815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56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776DAA-3E1E-4FF3-A551-FA72569C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게임설명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FA9A57-9C6C-4DAB-93E7-291B05182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501"/>
            <a:ext cx="10515600" cy="4864998"/>
          </a:xfrm>
        </p:spPr>
        <p:txBody>
          <a:bodyPr/>
          <a:lstStyle/>
          <a:p>
            <a:r>
              <a:rPr lang="ko-KR" altLang="en-US" dirty="0"/>
              <a:t>시작 페이지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4EF64E-704C-4460-9481-10F8511D8E7E}"/>
              </a:ext>
            </a:extLst>
          </p:cNvPr>
          <p:cNvSpPr txBox="1"/>
          <p:nvPr/>
        </p:nvSpPr>
        <p:spPr>
          <a:xfrm>
            <a:off x="6374296" y="3368071"/>
            <a:ext cx="43964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/>
              <a:t>시작 페이지에서는 </a:t>
            </a:r>
            <a:r>
              <a:rPr lang="en-US" altLang="ko-KR" dirty="0"/>
              <a:t>E.W.L </a:t>
            </a:r>
            <a:r>
              <a:rPr lang="ko-KR" altLang="en-US" dirty="0"/>
              <a:t>에 관한 설명과 신규 아이디 생성</a:t>
            </a:r>
            <a:r>
              <a:rPr lang="en-US" altLang="ko-KR" dirty="0"/>
              <a:t>, </a:t>
            </a:r>
            <a:r>
              <a:rPr lang="ko-KR" altLang="en-US" dirty="0"/>
              <a:t>과거에 생성한 아이디를 불러오거나 삭제 가능</a:t>
            </a:r>
            <a:endParaRPr lang="en-US" altLang="ko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850E931-F9C5-4BAD-9598-19FB4B95E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60945"/>
            <a:ext cx="4265523" cy="529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58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8B0C95-FD39-4483-B73E-13528147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게임설명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5159E06-22AE-4824-80E7-F36A70DB5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54" y="1151370"/>
            <a:ext cx="10515600" cy="4351338"/>
          </a:xfrm>
        </p:spPr>
        <p:txBody>
          <a:bodyPr/>
          <a:lstStyle/>
          <a:p>
            <a:r>
              <a:rPr lang="ko-KR" altLang="en-US" dirty="0"/>
              <a:t>메인 페이지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62D20-8261-459A-97CD-84039E69A3D8}"/>
              </a:ext>
            </a:extLst>
          </p:cNvPr>
          <p:cNvSpPr txBox="1"/>
          <p:nvPr/>
        </p:nvSpPr>
        <p:spPr>
          <a:xfrm>
            <a:off x="6367669" y="2452410"/>
            <a:ext cx="47840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/>
              <a:t>사용하는 기기에 따라 다를 수는 있으며 </a:t>
            </a:r>
            <a:r>
              <a:rPr lang="en-US" altLang="ko-KR" dirty="0"/>
              <a:t>PC </a:t>
            </a:r>
            <a:r>
              <a:rPr lang="ko-KR" altLang="en-US" dirty="0"/>
              <a:t>의 경우에는 마우스의 클릭 </a:t>
            </a:r>
            <a:r>
              <a:rPr lang="en-US" altLang="ko-KR" dirty="0"/>
              <a:t>, </a:t>
            </a:r>
            <a:r>
              <a:rPr lang="ko-KR" altLang="en-US" dirty="0"/>
              <a:t>모바일의 경우에는 터치를 통하여 조작</a:t>
            </a:r>
            <a:endParaRPr lang="en-US" altLang="ko-KR" dirty="0"/>
          </a:p>
          <a:p>
            <a:pPr marL="285750" indent="-285750">
              <a:buFontTx/>
              <a:buChar char="-"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965DF-724D-4514-94DC-F20FBCF11DB2}"/>
              </a:ext>
            </a:extLst>
          </p:cNvPr>
          <p:cNvSpPr txBox="1"/>
          <p:nvPr/>
        </p:nvSpPr>
        <p:spPr>
          <a:xfrm>
            <a:off x="6453809" y="1974574"/>
            <a:ext cx="4611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조작의 경우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8FA864-809B-4E51-8EB0-C2CE74661706}"/>
              </a:ext>
            </a:extLst>
          </p:cNvPr>
          <p:cNvSpPr txBox="1"/>
          <p:nvPr/>
        </p:nvSpPr>
        <p:spPr>
          <a:xfrm>
            <a:off x="6453809" y="3798332"/>
            <a:ext cx="4784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/>
              <a:t>메인 페이지에서는 던전에 입장</a:t>
            </a:r>
            <a:r>
              <a:rPr lang="en-US" altLang="ko-KR" dirty="0"/>
              <a:t>, </a:t>
            </a:r>
            <a:r>
              <a:rPr lang="ko-KR" altLang="en-US" dirty="0"/>
              <a:t>캐릭터 창으로의 이동</a:t>
            </a:r>
            <a:r>
              <a:rPr lang="en-US" altLang="ko-KR" dirty="0"/>
              <a:t>, </a:t>
            </a:r>
            <a:r>
              <a:rPr lang="ko-KR" altLang="en-US" dirty="0"/>
              <a:t>마을로의 이동</a:t>
            </a:r>
            <a:r>
              <a:rPr lang="en-US" altLang="ko-KR" dirty="0"/>
              <a:t>, </a:t>
            </a:r>
            <a:r>
              <a:rPr lang="ko-KR" altLang="en-US" dirty="0"/>
              <a:t>인벤토리로의 이동이 가능</a:t>
            </a:r>
            <a:endParaRPr lang="en-US" altLang="ko-KR" dirty="0"/>
          </a:p>
          <a:p>
            <a:pPr marL="285750" indent="-285750">
              <a:buFontTx/>
              <a:buChar char="-"/>
            </a:pPr>
            <a:endParaRPr lang="en-US" altLang="ko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126B75A-F323-4059-B504-242C1BD7C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294" y="1690688"/>
            <a:ext cx="3667180" cy="479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98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8B0C95-FD39-4483-B73E-13528147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게임설명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5159E06-22AE-4824-80E7-F36A70DB5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8" y="903835"/>
            <a:ext cx="10515600" cy="4351338"/>
          </a:xfrm>
        </p:spPr>
        <p:txBody>
          <a:bodyPr/>
          <a:lstStyle/>
          <a:p>
            <a:r>
              <a:rPr lang="ko-KR" altLang="en-US" dirty="0"/>
              <a:t>던전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62D20-8261-459A-97CD-84039E69A3D8}"/>
              </a:ext>
            </a:extLst>
          </p:cNvPr>
          <p:cNvSpPr txBox="1"/>
          <p:nvPr/>
        </p:nvSpPr>
        <p:spPr>
          <a:xfrm>
            <a:off x="6332881" y="2217286"/>
            <a:ext cx="4784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- </a:t>
            </a:r>
            <a:r>
              <a:rPr lang="ko-KR" altLang="en-US" dirty="0"/>
              <a:t>던전에서의 조작은 메인 페이지와 동일하기도 하지만 </a:t>
            </a:r>
            <a:r>
              <a:rPr lang="en-US" altLang="ko-KR" dirty="0"/>
              <a:t>PC</a:t>
            </a:r>
            <a:r>
              <a:rPr lang="ko-KR" altLang="en-US" dirty="0"/>
              <a:t>의 경우에는 키보드 숫자패드로도 조작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CEDE11-9E79-4A00-AC47-9DE852F46C9A}"/>
              </a:ext>
            </a:extLst>
          </p:cNvPr>
          <p:cNvSpPr txBox="1"/>
          <p:nvPr/>
        </p:nvSpPr>
        <p:spPr>
          <a:xfrm>
            <a:off x="7885043" y="3429000"/>
            <a:ext cx="3468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/>
              <a:t> 키보드의 숫자패드를 통하여 마우스 클릭보다 편하게 이동할 수 있게 된다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27F9DA-1E19-4303-9DE5-200E65F65BB1}"/>
              </a:ext>
            </a:extLst>
          </p:cNvPr>
          <p:cNvSpPr txBox="1"/>
          <p:nvPr/>
        </p:nvSpPr>
        <p:spPr>
          <a:xfrm>
            <a:off x="6332881" y="4793508"/>
            <a:ext cx="4784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- </a:t>
            </a:r>
            <a:r>
              <a:rPr lang="ko-KR" altLang="en-US" dirty="0"/>
              <a:t>던전에서는 숨겨져 있는 다양한 보물을 찾거나 던전에 존재하고 있는 몬스터와의 전투</a:t>
            </a:r>
          </a:p>
        </p:txBody>
      </p:sp>
      <p:graphicFrame>
        <p:nvGraphicFramePr>
          <p:cNvPr id="4" name="표 9">
            <a:extLst>
              <a:ext uri="{FF2B5EF4-FFF2-40B4-BE49-F238E27FC236}">
                <a16:creationId xmlns:a16="http://schemas.microsoft.com/office/drawing/2014/main" id="{8219C963-C779-4D7F-B59B-C8A905AF8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531419"/>
              </p:ext>
            </p:extLst>
          </p:nvPr>
        </p:nvGraphicFramePr>
        <p:xfrm>
          <a:off x="6332881" y="3343580"/>
          <a:ext cx="155216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387">
                  <a:extLst>
                    <a:ext uri="{9D8B030D-6E8A-4147-A177-3AD203B41FA5}">
                      <a16:colId xmlns:a16="http://schemas.microsoft.com/office/drawing/2014/main" val="3225028742"/>
                    </a:ext>
                  </a:extLst>
                </a:gridCol>
                <a:gridCol w="517387">
                  <a:extLst>
                    <a:ext uri="{9D8B030D-6E8A-4147-A177-3AD203B41FA5}">
                      <a16:colId xmlns:a16="http://schemas.microsoft.com/office/drawing/2014/main" val="3627451719"/>
                    </a:ext>
                  </a:extLst>
                </a:gridCol>
                <a:gridCol w="517387">
                  <a:extLst>
                    <a:ext uri="{9D8B030D-6E8A-4147-A177-3AD203B41FA5}">
                      <a16:colId xmlns:a16="http://schemas.microsoft.com/office/drawing/2014/main" val="3874196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622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907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002256"/>
                  </a:ext>
                </a:extLst>
              </a:tr>
            </a:tbl>
          </a:graphicData>
        </a:graphic>
      </p:graphicFrame>
      <p:pic>
        <p:nvPicPr>
          <p:cNvPr id="10" name="그림 9">
            <a:extLst>
              <a:ext uri="{FF2B5EF4-FFF2-40B4-BE49-F238E27FC236}">
                <a16:creationId xmlns:a16="http://schemas.microsoft.com/office/drawing/2014/main" id="{278AA667-3E8F-4CF2-AD33-857464E96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482" y="1602827"/>
            <a:ext cx="3966712" cy="530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552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8B0C95-FD39-4483-B73E-13528147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dirty="0"/>
              <a:t>게임설명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5159E06-22AE-4824-80E7-F36A70DB5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636" y="1027906"/>
            <a:ext cx="10515600" cy="4351338"/>
          </a:xfrm>
        </p:spPr>
        <p:txBody>
          <a:bodyPr/>
          <a:lstStyle/>
          <a:p>
            <a:r>
              <a:rPr lang="ko-KR" altLang="en-US" dirty="0"/>
              <a:t>전투시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62D20-8261-459A-97CD-84039E69A3D8}"/>
              </a:ext>
            </a:extLst>
          </p:cNvPr>
          <p:cNvSpPr txBox="1"/>
          <p:nvPr/>
        </p:nvSpPr>
        <p:spPr>
          <a:xfrm>
            <a:off x="4861889" y="2217286"/>
            <a:ext cx="62550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/>
              <a:t>전투에 돌입하게 되면 원하는 행동을 선택 가능함</a:t>
            </a:r>
            <a:r>
              <a:rPr lang="en-US" altLang="ko-KR" dirty="0"/>
              <a:t>.</a:t>
            </a:r>
          </a:p>
          <a:p>
            <a:pPr marL="285750" indent="-285750">
              <a:buFontTx/>
              <a:buChar char="-"/>
            </a:pPr>
            <a:r>
              <a:rPr lang="ko-KR" altLang="en-US" dirty="0"/>
              <a:t>설정된 패턴이 있다면 패턴에 맞춰 자동으로 행동함</a:t>
            </a:r>
            <a:r>
              <a:rPr lang="en-US" altLang="ko-KR" dirty="0"/>
              <a:t>.</a:t>
            </a:r>
          </a:p>
          <a:p>
            <a:pPr marL="285750" indent="-285750">
              <a:buFontTx/>
              <a:buChar char="-"/>
            </a:pPr>
            <a:r>
              <a:rPr lang="en-US" altLang="ko-KR" dirty="0"/>
              <a:t>Favorite</a:t>
            </a:r>
            <a:r>
              <a:rPr lang="ko-KR" altLang="en-US" dirty="0"/>
              <a:t>의 경우 캐릭터 탭에서 사전에 등록해 놓은 기술</a:t>
            </a:r>
            <a:endParaRPr lang="en-US" altLang="ko-KR" dirty="0"/>
          </a:p>
          <a:p>
            <a:pPr marL="285750" indent="-285750">
              <a:buFontTx/>
              <a:buChar char="-"/>
            </a:pPr>
            <a:r>
              <a:rPr lang="en-US" altLang="ko-KR" dirty="0"/>
              <a:t>Action</a:t>
            </a:r>
            <a:r>
              <a:rPr lang="ko-KR" altLang="en-US" dirty="0"/>
              <a:t>에서는 캐릭터가 사용할 수 있는 모든 기술</a:t>
            </a:r>
            <a:endParaRPr lang="en-US" altLang="ko-KR" dirty="0"/>
          </a:p>
          <a:p>
            <a:pPr marL="285750" indent="-285750">
              <a:buFontTx/>
              <a:buChar char="-"/>
            </a:pPr>
            <a:r>
              <a:rPr lang="en-US" altLang="ko-KR" dirty="0"/>
              <a:t>Item</a:t>
            </a:r>
            <a:r>
              <a:rPr lang="ko-KR" altLang="en-US" dirty="0"/>
              <a:t>에서 전투에 사용가능한 아이템</a:t>
            </a:r>
            <a:endParaRPr lang="en-US" altLang="ko-KR" dirty="0"/>
          </a:p>
          <a:p>
            <a:pPr marL="285750" indent="-285750">
              <a:buFontTx/>
              <a:buChar char="-"/>
            </a:pPr>
            <a:r>
              <a:rPr lang="en-US" altLang="ko-KR" dirty="0"/>
              <a:t>Faraway</a:t>
            </a:r>
            <a:r>
              <a:rPr lang="ko-KR" altLang="en-US" dirty="0"/>
              <a:t>를 통하여</a:t>
            </a:r>
            <a:r>
              <a:rPr lang="en-US" altLang="ko-KR" dirty="0"/>
              <a:t> </a:t>
            </a:r>
            <a:r>
              <a:rPr lang="ko-KR" altLang="en-US" dirty="0"/>
              <a:t>전투에서 벗어남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4F8C6AB-377F-4FFF-BC6C-BE06D55D2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636" y="1690688"/>
            <a:ext cx="3996231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15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692</Words>
  <Application>Microsoft Office PowerPoint</Application>
  <PresentationFormat>와이드스크린</PresentationFormat>
  <Paragraphs>159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굴림체</vt:lpstr>
      <vt:lpstr>맑은 고딕</vt:lpstr>
      <vt:lpstr>Arial</vt:lpstr>
      <vt:lpstr>Wingdings</vt:lpstr>
      <vt:lpstr>Office 테마</vt:lpstr>
      <vt:lpstr>E.W.L</vt:lpstr>
      <vt:lpstr>개임 개요</vt:lpstr>
      <vt:lpstr>게임 키워드</vt:lpstr>
      <vt:lpstr>게임 컨셉</vt:lpstr>
      <vt:lpstr>게임설명</vt:lpstr>
      <vt:lpstr>게임설명</vt:lpstr>
      <vt:lpstr>게임설명</vt:lpstr>
      <vt:lpstr>게임설명</vt:lpstr>
      <vt:lpstr>게임설명</vt:lpstr>
      <vt:lpstr>게임설명</vt:lpstr>
      <vt:lpstr>게임설명</vt:lpstr>
      <vt:lpstr>시나리오</vt:lpstr>
      <vt:lpstr>개발과정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EWL</dc:title>
  <dc:creator>민 경환</dc:creator>
  <cp:lastModifiedBy>문승현 문승현</cp:lastModifiedBy>
  <cp:revision>27</cp:revision>
  <dcterms:created xsi:type="dcterms:W3CDTF">2020-06-17T06:20:43Z</dcterms:created>
  <dcterms:modified xsi:type="dcterms:W3CDTF">2020-07-02T23:23:56Z</dcterms:modified>
</cp:coreProperties>
</file>